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  <p:sldMasterId id="2147483656" r:id="rId5"/>
    <p:sldMasterId id="2147483690" r:id="rId6"/>
    <p:sldMasterId id="2147483654" r:id="rId7"/>
  </p:sldMasterIdLst>
  <p:handoutMasterIdLst>
    <p:handoutMasterId r:id="rId17"/>
  </p:handoutMasterIdLst>
  <p:sldIdLst>
    <p:sldId id="381" r:id="rId8"/>
    <p:sldId id="409" r:id="rId9"/>
    <p:sldId id="405" r:id="rId10"/>
    <p:sldId id="390" r:id="rId11"/>
    <p:sldId id="406" r:id="rId12"/>
    <p:sldId id="407" r:id="rId13"/>
    <p:sldId id="408" r:id="rId14"/>
    <p:sldId id="404" r:id="rId15"/>
    <p:sldId id="40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5107"/>
    <a:srgbClr val="00B14F"/>
    <a:srgbClr val="0070C0"/>
    <a:srgbClr val="CDC935"/>
    <a:srgbClr val="FFFFFF"/>
    <a:srgbClr val="E4E499"/>
    <a:srgbClr val="E46C0A"/>
    <a:srgbClr val="E56C0A"/>
    <a:srgbClr val="EF5E42"/>
    <a:srgbClr val="2F1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EACFA-A2CD-E853-C238-22C4A495E958}" v="15" dt="2020-03-29T16:12:40.009"/>
    <p1510:client id="{358C99A2-D3B4-B8D1-8690-B36E8149D562}" v="843" dt="2020-03-29T17:13:36.103"/>
    <p1510:client id="{3F839CDF-4D85-4D74-8B24-DABC96371663}" v="105" vWet="107" dt="2020-03-29T17:13:50.532"/>
    <p1510:client id="{B6044C88-388A-4522-A4F9-24FA0E58BBE3}" v="897" dt="2020-03-29T17:10:27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EDF731-1BC3-4482-BCF2-1D4CCF4928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72780-513B-445B-B245-DA793C643C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BE878-D8ED-4568-AB33-0075FAFF7A9B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A57F5-7BF5-4986-A632-3C20AD5B72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B7C13-AC22-4820-A0DA-D5AA397245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1030-D86B-40EE-9DA0-97AC67888B4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69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inless steel refrigerator in a kitchen&#10;&#10;Description automatically generated">
            <a:extLst>
              <a:ext uri="{FF2B5EF4-FFF2-40B4-BE49-F238E27FC236}">
                <a16:creationId xmlns:a16="http://schemas.microsoft.com/office/drawing/2014/main" id="{6B6B544A-EF58-2A4A-8D20-A2E56A859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-60000">
            <a:off x="-160759" y="-1025006"/>
            <a:ext cx="12541955" cy="824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94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95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057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875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012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184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303" y="261129"/>
            <a:ext cx="1147329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7651D13-5C77-4918-A550-634228B21C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303" y="985376"/>
            <a:ext cx="11473295" cy="347033"/>
          </a:xfrm>
          <a:prstGeom prst="rect">
            <a:avLst/>
          </a:prstGeom>
        </p:spPr>
        <p:txBody>
          <a:bodyPr lIns="182880" tIns="91440" anchor="ctr"/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A1F53C-4EAE-4D16-BE51-CB0839C625EA}"/>
              </a:ext>
            </a:extLst>
          </p:cNvPr>
          <p:cNvSpPr/>
          <p:nvPr userDrawn="1"/>
        </p:nvSpPr>
        <p:spPr>
          <a:xfrm>
            <a:off x="0" y="243711"/>
            <a:ext cx="191589" cy="1071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DD4A41-005F-4184-8FD7-98AF3FBE49F8}"/>
              </a:ext>
            </a:extLst>
          </p:cNvPr>
          <p:cNvSpPr/>
          <p:nvPr userDrawn="1"/>
        </p:nvSpPr>
        <p:spPr>
          <a:xfrm>
            <a:off x="0" y="2150766"/>
            <a:ext cx="12192000" cy="1950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C986BB-42D9-4169-BBDA-9CE4F1A9A1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2364" y="2006749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991ADD7-A8F1-4948-AC5D-F92A5FBF964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024704" y="2006749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EA59ABC-76FE-46B6-B846-66A33E8797E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27527" y="2006749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8854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972" y="0"/>
            <a:ext cx="5129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7DE729B-46E3-4188-9944-4898D8673B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403035" y="0"/>
            <a:ext cx="7788965" cy="6858000"/>
          </a:xfrm>
          <a:custGeom>
            <a:avLst/>
            <a:gdLst>
              <a:gd name="connsiteX0" fmla="*/ 3894482 w 7788965"/>
              <a:gd name="connsiteY0" fmla="*/ 2146852 h 6858000"/>
              <a:gd name="connsiteX1" fmla="*/ 7788964 w 7788965"/>
              <a:gd name="connsiteY1" fmla="*/ 6858000 h 6858000"/>
              <a:gd name="connsiteX2" fmla="*/ 0 w 7788965"/>
              <a:gd name="connsiteY2" fmla="*/ 6858000 h 6858000"/>
              <a:gd name="connsiteX3" fmla="*/ 0 w 7788965"/>
              <a:gd name="connsiteY3" fmla="*/ 6857999 h 6858000"/>
              <a:gd name="connsiteX4" fmla="*/ 5734705 w 7788965"/>
              <a:gd name="connsiteY4" fmla="*/ 0 h 6858000"/>
              <a:gd name="connsiteX5" fmla="*/ 7788965 w 7788965"/>
              <a:gd name="connsiteY5" fmla="*/ 0 h 6858000"/>
              <a:gd name="connsiteX6" fmla="*/ 7788965 w 7788965"/>
              <a:gd name="connsiteY6" fmla="*/ 6641351 h 6858000"/>
              <a:gd name="connsiteX7" fmla="*/ 4000566 w 7788965"/>
              <a:gd name="connsiteY7" fmla="*/ 2078313 h 6858000"/>
              <a:gd name="connsiteX8" fmla="*/ 2214158 w 7788965"/>
              <a:gd name="connsiteY8" fmla="*/ 0 h 6858000"/>
              <a:gd name="connsiteX9" fmla="*/ 5574803 w 7788965"/>
              <a:gd name="connsiteY9" fmla="*/ 0 h 6858000"/>
              <a:gd name="connsiteX10" fmla="*/ 3894480 w 7788965"/>
              <a:gd name="connsiteY10" fmla="*/ 2032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965" h="6858000">
                <a:moveTo>
                  <a:pt x="3894482" y="2146852"/>
                </a:moveTo>
                <a:lnTo>
                  <a:pt x="7788964" y="6858000"/>
                </a:lnTo>
                <a:lnTo>
                  <a:pt x="0" y="6858000"/>
                </a:lnTo>
                <a:lnTo>
                  <a:pt x="0" y="6857999"/>
                </a:lnTo>
                <a:close/>
                <a:moveTo>
                  <a:pt x="5734705" y="0"/>
                </a:moveTo>
                <a:lnTo>
                  <a:pt x="7788965" y="0"/>
                </a:lnTo>
                <a:lnTo>
                  <a:pt x="7788965" y="6641351"/>
                </a:lnTo>
                <a:lnTo>
                  <a:pt x="4000566" y="2078313"/>
                </a:lnTo>
                <a:close/>
                <a:moveTo>
                  <a:pt x="2214158" y="0"/>
                </a:moveTo>
                <a:lnTo>
                  <a:pt x="5574803" y="0"/>
                </a:lnTo>
                <a:lnTo>
                  <a:pt x="3894480" y="20326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312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inless steel refrigerator in a kitchen&#10;&#10;Description automatically generated">
            <a:extLst>
              <a:ext uri="{FF2B5EF4-FFF2-40B4-BE49-F238E27FC236}">
                <a16:creationId xmlns:a16="http://schemas.microsoft.com/office/drawing/2014/main" id="{6B6B544A-EF58-2A4A-8D20-A2E56A8591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-60000">
            <a:off x="-160759" y="-1025006"/>
            <a:ext cx="12541955" cy="824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25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1">
            <a:extLst>
              <a:ext uri="{FF2B5EF4-FFF2-40B4-BE49-F238E27FC236}">
                <a16:creationId xmlns:a16="http://schemas.microsoft.com/office/drawing/2014/main" id="{F8539CE3-B1FB-9C40-936C-29716D4333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715" t="7290" r="1330" b="750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indoor, cake, sitting&#10;&#10;Description automatically generated">
            <a:extLst>
              <a:ext uri="{FF2B5EF4-FFF2-40B4-BE49-F238E27FC236}">
                <a16:creationId xmlns:a16="http://schemas.microsoft.com/office/drawing/2014/main" id="{DA09ACEB-78C6-5742-B2EB-E6636178E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69"/>
            <a:ext cx="12192000" cy="68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7FC6-9979-7741-9D2F-FEF75BE1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426FF-B143-E244-9511-375242D06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F4966-7C57-D640-A0FF-1B26CDC7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CECB8-4C36-4641-A28E-D326E9F0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EBB79-E440-1B4B-A44F-26A3AB02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164824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DD27A-72FE-F247-BB8B-1BAF7C1FD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B21F5-36A1-B745-9D5F-80D3C7E92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15C24-3D00-BC44-A408-6EFB456CF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BFDC9-3B3C-BF46-9FC6-5B1C8661E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E73C6-E7FA-834B-AB82-04A6CDF68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826608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F2D2-247A-6044-A1F5-728ACAFA4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F250-2A8E-5E40-86D4-8CE26466BD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63143-E94E-4044-BB55-2F7003973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536F0-51EE-9E42-83B6-D80524F2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B5C1A-E02D-3344-B6E9-20198ACAE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D7E2E-CE2C-5E49-A213-4DABF684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982786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3A9E-2D30-7145-A586-C7D3B09D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99A56-96D9-0146-8FF7-9AF149A18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E6D76-BABF-FF41-8FE2-3DFD294F1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40064-6A4A-414D-A38B-FE1E0F714E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44641A-8A19-6C4B-A9C4-2AE8057990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EBC957-812C-9F4F-8927-BDA055C4B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54A6C-6C26-C04D-ADD2-203B215A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7217F0-7DC6-C047-BC90-54703247E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235266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372D-731F-AA40-93DE-079FF771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1B235-A22B-3448-BC7D-364A6CAED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F94CD-3A07-894E-9085-7C3E8510D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C13FD-AEFC-A147-8E24-8069B3C6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068753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DD175-D252-6C4C-95BE-4DBB2CA6B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5C622-F40A-2742-950F-2EC6BCDAD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17400-A52A-EA4F-BC70-504440A8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82542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4787F-B03C-FA40-B544-E160EF97F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F3AB6-15E9-294B-BF34-87DFC7EF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48E5F-4BFE-FF47-B81C-27771D00C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A0153-3EFA-424C-8170-C715DA227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2273B-CF94-1E42-A376-23D9B2B0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429FA-B023-224B-BEF4-A3D21AF3F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721200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EF19-A18C-F942-A7D8-2C2B956F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F17192-B825-E142-BE43-B065A9D90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5186C-229A-1847-8F16-FC409B2D9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AB241-B2EB-0E4D-82E4-73B0B5A5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51019-4EAE-4E4B-8350-89961417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75A4E-B0F0-0749-B56E-219A9EAC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8623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7EE5-E578-8540-AA35-1E31F789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92DBC-B502-6A4F-8906-F3255D0CB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168C8-C012-7548-B528-08A468C9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9DD86-F414-5248-BC0F-D380D548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79833-469E-144D-B057-107A7F0F5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895741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109818-7E89-994C-B53B-7F8FE1B35F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B0EA1-D884-7948-9B1D-86BAF3599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70E-935E-9844-82F3-48B276FA1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A7D6F-C81E-3D42-81EC-E672470CB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09945-A2D7-1547-9A2F-D8BA76FE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7298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44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303" y="261129"/>
            <a:ext cx="1147329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7651D13-5C77-4918-A550-634228B21C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303" y="985376"/>
            <a:ext cx="11473295" cy="347033"/>
          </a:xfrm>
          <a:prstGeom prst="rect">
            <a:avLst/>
          </a:prstGeom>
        </p:spPr>
        <p:txBody>
          <a:bodyPr lIns="182880" tIns="91440" anchor="ctr"/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A1F53C-4EAE-4D16-BE51-CB0839C625EA}"/>
              </a:ext>
            </a:extLst>
          </p:cNvPr>
          <p:cNvSpPr/>
          <p:nvPr userDrawn="1"/>
        </p:nvSpPr>
        <p:spPr>
          <a:xfrm>
            <a:off x="0" y="243711"/>
            <a:ext cx="191589" cy="1071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0845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69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52" r:id="rId3"/>
    <p:sldLayoutId id="2147483685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7" r:id="rId9"/>
    <p:sldLayoutId id="2147483684" r:id="rId10"/>
    <p:sldLayoutId id="2147483665" r:id="rId11"/>
    <p:sldLayoutId id="214748367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B59426-9020-A54B-9612-4986B4F4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87105-4E72-9F46-870A-00F516151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E84FE-A7DD-DF40-9DD2-9BF8482BE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01FD6-D519-814C-B059-CE730D0A1C16}" type="datetimeFigureOut">
              <a:rPr lang="en-IT" smtClean="0"/>
              <a:t>04/17/2020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2C88F-A8F1-C14B-9E49-4BA4C04CC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4A220-7048-1A4B-BEA8-8ADE2211A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DAE9D-D7B5-1C4E-932B-C39EF2CC1F76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2541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orta, tavolo, sedendo, animale&#10;&#10;Descrizione generata automaticamente">
            <a:extLst>
              <a:ext uri="{FF2B5EF4-FFF2-40B4-BE49-F238E27FC236}">
                <a16:creationId xmlns:a16="http://schemas.microsoft.com/office/drawing/2014/main" id="{16C3E289-CA28-42DC-B28F-01272EE93C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CA42AA-C31B-7742-B00E-CD981D5DD83A}"/>
              </a:ext>
            </a:extLst>
          </p:cNvPr>
          <p:cNvSpPr/>
          <p:nvPr/>
        </p:nvSpPr>
        <p:spPr>
          <a:xfrm>
            <a:off x="1247031" y="2180442"/>
            <a:ext cx="9697939" cy="1968225"/>
          </a:xfrm>
          <a:prstGeom prst="rect">
            <a:avLst/>
          </a:prstGeom>
          <a:solidFill>
            <a:schemeClr val="accent3">
              <a:lumMod val="75000"/>
              <a:alpha val="7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09A98-C16A-0A42-A8D3-FD400563A53E}"/>
              </a:ext>
            </a:extLst>
          </p:cNvPr>
          <p:cNvSpPr txBox="1"/>
          <p:nvPr/>
        </p:nvSpPr>
        <p:spPr>
          <a:xfrm>
            <a:off x="1247028" y="3267763"/>
            <a:ext cx="96979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2400" dirty="0" err="1">
                <a:solidFill>
                  <a:srgbClr val="2F1D1A"/>
                </a:solidFill>
              </a:rPr>
              <a:t>Studying</a:t>
            </a:r>
            <a:r>
              <a:rPr lang="it-IT" sz="2400" dirty="0">
                <a:solidFill>
                  <a:srgbClr val="2F1D1A"/>
                </a:solidFill>
              </a:rPr>
              <a:t> the Virus </a:t>
            </a:r>
            <a:r>
              <a:rPr lang="it-IT" sz="2400" dirty="0" err="1">
                <a:solidFill>
                  <a:srgbClr val="2F1D1A"/>
                </a:solidFill>
              </a:rPr>
              <a:t>expansion</a:t>
            </a:r>
            <a:r>
              <a:rPr lang="it-IT" sz="2400" dirty="0">
                <a:solidFill>
                  <a:srgbClr val="2F1D1A"/>
                </a:solidFill>
              </a:rPr>
              <a:t> with </a:t>
            </a:r>
            <a:r>
              <a:rPr lang="it-IT" sz="2400" dirty="0" err="1">
                <a:solidFill>
                  <a:srgbClr val="2F1D1A"/>
                </a:solidFill>
              </a:rPr>
              <a:t>Regression</a:t>
            </a:r>
            <a:r>
              <a:rPr lang="it-IT" sz="2400" dirty="0">
                <a:solidFill>
                  <a:srgbClr val="2F1D1A"/>
                </a:solidFill>
              </a:rPr>
              <a:t> and ML</a:t>
            </a:r>
            <a:endParaRPr lang="ko-KR" altLang="en-US" sz="2400" dirty="0">
              <a:solidFill>
                <a:srgbClr val="2F1D1A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603F24-66B1-1C41-B76A-B52B99401875}"/>
              </a:ext>
            </a:extLst>
          </p:cNvPr>
          <p:cNvSpPr/>
          <p:nvPr/>
        </p:nvSpPr>
        <p:spPr>
          <a:xfrm>
            <a:off x="0" y="5796642"/>
            <a:ext cx="12192000" cy="1061357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A57F4-F909-3044-9C5C-7C74AA117675}"/>
              </a:ext>
            </a:extLst>
          </p:cNvPr>
          <p:cNvSpPr txBox="1"/>
          <p:nvPr/>
        </p:nvSpPr>
        <p:spPr>
          <a:xfrm>
            <a:off x="2536371" y="5886109"/>
            <a:ext cx="7119257" cy="882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Predictive Analytics Course</a:t>
            </a:r>
          </a:p>
          <a:p>
            <a:pPr algn="ctr"/>
            <a:endParaRPr lang="en-US" altLang="ko-KR" sz="140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867" b="1">
                <a:solidFill>
                  <a:schemeClr val="bg1"/>
                </a:solidFill>
                <a:cs typeface="Arial" pitchFamily="34" charset="0"/>
              </a:rPr>
              <a:t>Group 4 </a:t>
            </a:r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- Guida Giulia, </a:t>
            </a:r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Muttoni</a:t>
            </a:r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 Davide, </a:t>
            </a:r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Ticozzi</a:t>
            </a:r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 Paolo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0D7E8-4DA8-714A-AE2A-C0EA76E582B9}"/>
              </a:ext>
            </a:extLst>
          </p:cNvPr>
          <p:cNvSpPr txBox="1"/>
          <p:nvPr/>
        </p:nvSpPr>
        <p:spPr>
          <a:xfrm>
            <a:off x="5007427" y="478175"/>
            <a:ext cx="711925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April 17</a:t>
            </a:r>
            <a:r>
              <a:rPr lang="en-US" altLang="ko-KR" sz="1867" baseline="30000" dirty="0">
                <a:solidFill>
                  <a:schemeClr val="bg1"/>
                </a:solidFill>
                <a:cs typeface="Arial" pitchFamily="34" charset="0"/>
              </a:rPr>
              <a:t>th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, 2020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D2DC5-EECD-784B-AB45-6B91A3EC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91245"/>
            <a:ext cx="1080655" cy="108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A0F74-5924-2F43-90A7-39CF997619FE}"/>
              </a:ext>
            </a:extLst>
          </p:cNvPr>
          <p:cNvSpPr txBox="1"/>
          <p:nvPr/>
        </p:nvSpPr>
        <p:spPr>
          <a:xfrm>
            <a:off x="1247029" y="2559878"/>
            <a:ext cx="969793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altLang="ko-KR" sz="4400" dirty="0">
                <a:solidFill>
                  <a:srgbClr val="2F1D1A"/>
                </a:solidFill>
                <a:latin typeface="+mj-lt"/>
                <a:cs typeface="Arial" pitchFamily="34" charset="0"/>
              </a:rPr>
              <a:t>COVID-19 ANALYSIS</a:t>
            </a:r>
            <a:endParaRPr lang="ko-KR" altLang="en-US" sz="4400" dirty="0">
              <a:solidFill>
                <a:srgbClr val="2F1D1A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77">
            <a:extLst>
              <a:ext uri="{FF2B5EF4-FFF2-40B4-BE49-F238E27FC236}">
                <a16:creationId xmlns:a16="http://schemas.microsoft.com/office/drawing/2014/main" id="{058A20FE-553E-2D48-B485-C8652CB009B6}"/>
              </a:ext>
            </a:extLst>
          </p:cNvPr>
          <p:cNvSpPr/>
          <p:nvPr/>
        </p:nvSpPr>
        <p:spPr>
          <a:xfrm>
            <a:off x="1" y="1318124"/>
            <a:ext cx="12192000" cy="3871278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37BCA-2825-A245-B974-816C4B8B58C7}"/>
              </a:ext>
            </a:extLst>
          </p:cNvPr>
          <p:cNvSpPr txBox="1"/>
          <p:nvPr/>
        </p:nvSpPr>
        <p:spPr>
          <a:xfrm>
            <a:off x="498009" y="3845896"/>
            <a:ext cx="371956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Covid_19_Data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Regarding 7926 updates about COVID-19 from all the world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52">
            <a:extLst>
              <a:ext uri="{FF2B5EF4-FFF2-40B4-BE49-F238E27FC236}">
                <a16:creationId xmlns:a16="http://schemas.microsoft.com/office/drawing/2014/main" id="{DAE11D91-BD7A-FE4D-8C51-149D0BBE60F8}"/>
              </a:ext>
            </a:extLst>
          </p:cNvPr>
          <p:cNvSpPr/>
          <p:nvPr/>
        </p:nvSpPr>
        <p:spPr>
          <a:xfrm rot="10800000" flipV="1">
            <a:off x="479675" y="4800803"/>
            <a:ext cx="3737893" cy="77632"/>
          </a:xfrm>
          <a:prstGeom prst="rect">
            <a:avLst/>
          </a:prstGeom>
          <a:solidFill>
            <a:srgbClr val="AB5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634B1-8B5D-BC4B-8929-388A90F7E079}"/>
              </a:ext>
            </a:extLst>
          </p:cNvPr>
          <p:cNvGrpSpPr/>
          <p:nvPr/>
        </p:nvGrpSpPr>
        <p:grpSpPr>
          <a:xfrm>
            <a:off x="1419959" y="1825287"/>
            <a:ext cx="1768862" cy="1692000"/>
            <a:chOff x="1098431" y="1638415"/>
            <a:chExt cx="1768862" cy="1692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FD7B36-A2C0-714F-89A9-A79CBB0A8846}"/>
                </a:ext>
              </a:extLst>
            </p:cNvPr>
            <p:cNvSpPr/>
            <p:nvPr/>
          </p:nvSpPr>
          <p:spPr>
            <a:xfrm>
              <a:off x="1110496" y="1638415"/>
              <a:ext cx="1744732" cy="1692000"/>
            </a:xfrm>
            <a:prstGeom prst="ellipse">
              <a:avLst/>
            </a:prstGeom>
            <a:solidFill>
              <a:srgbClr val="AB5107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A04B31-F39B-0D47-BBF5-58562BC9DA31}"/>
                </a:ext>
              </a:extLst>
            </p:cNvPr>
            <p:cNvSpPr txBox="1"/>
            <p:nvPr/>
          </p:nvSpPr>
          <p:spPr>
            <a:xfrm>
              <a:off x="1098431" y="2555240"/>
              <a:ext cx="17688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Datase</a:t>
              </a:r>
              <a:r>
                <a:rPr lang="en-US" altLang="ko-KR" sz="2400" dirty="0">
                  <a:solidFill>
                    <a:schemeClr val="bg1"/>
                  </a:solidFill>
                  <a:cs typeface="Arial" pitchFamily="34" charset="0"/>
                </a:rPr>
                <a:t>t</a:t>
              </a:r>
              <a:endParaRPr lang="ko-KR" altLang="en-US" sz="2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ight Triangle 17">
              <a:extLst>
                <a:ext uri="{FF2B5EF4-FFF2-40B4-BE49-F238E27FC236}">
                  <a16:creationId xmlns:a16="http://schemas.microsoft.com/office/drawing/2014/main" id="{36C95217-95D9-0E44-8FDC-EB362BC0147E}"/>
                </a:ext>
              </a:extLst>
            </p:cNvPr>
            <p:cNvSpPr/>
            <p:nvPr/>
          </p:nvSpPr>
          <p:spPr>
            <a:xfrm>
              <a:off x="1731051" y="1812854"/>
              <a:ext cx="503623" cy="679149"/>
            </a:xfrm>
            <a:custGeom>
              <a:avLst/>
              <a:gdLst/>
              <a:ahLst/>
              <a:cxnLst/>
              <a:rect l="l" t="t" r="r" b="b"/>
              <a:pathLst>
                <a:path w="2387678" h="3240000">
                  <a:moveTo>
                    <a:pt x="1645041" y="17032"/>
                  </a:moveTo>
                  <a:lnTo>
                    <a:pt x="2376264" y="17032"/>
                  </a:lnTo>
                  <a:lnTo>
                    <a:pt x="2376264" y="17033"/>
                  </a:lnTo>
                  <a:lnTo>
                    <a:pt x="1645042" y="17033"/>
                  </a:lnTo>
                  <a:close/>
                  <a:moveTo>
                    <a:pt x="0" y="17032"/>
                  </a:moveTo>
                  <a:lnTo>
                    <a:pt x="1379678" y="17032"/>
                  </a:lnTo>
                  <a:lnTo>
                    <a:pt x="1379678" y="996125"/>
                  </a:lnTo>
                  <a:lnTo>
                    <a:pt x="2376264" y="996125"/>
                  </a:lnTo>
                  <a:lnTo>
                    <a:pt x="2376264" y="3240000"/>
                  </a:lnTo>
                  <a:lnTo>
                    <a:pt x="0" y="3240000"/>
                  </a:lnTo>
                  <a:close/>
                  <a:moveTo>
                    <a:pt x="1498869" y="0"/>
                  </a:moveTo>
                  <a:lnTo>
                    <a:pt x="2387678" y="888809"/>
                  </a:lnTo>
                  <a:lnTo>
                    <a:pt x="1498869" y="888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3DDDA4-C094-C240-9C1F-AA38C3545D93}"/>
              </a:ext>
            </a:extLst>
          </p:cNvPr>
          <p:cNvGrpSpPr/>
          <p:nvPr/>
        </p:nvGrpSpPr>
        <p:grpSpPr>
          <a:xfrm>
            <a:off x="5637527" y="2354437"/>
            <a:ext cx="2546982" cy="569928"/>
            <a:chOff x="5395235" y="1540323"/>
            <a:chExt cx="2546982" cy="56992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EB61158-4CFA-C244-AF1B-EAD986217DE8}"/>
                </a:ext>
              </a:extLst>
            </p:cNvPr>
            <p:cNvGrpSpPr/>
            <p:nvPr/>
          </p:nvGrpSpPr>
          <p:grpSpPr>
            <a:xfrm>
              <a:off x="5395235" y="1540323"/>
              <a:ext cx="569928" cy="569928"/>
              <a:chOff x="4778895" y="4987583"/>
              <a:chExt cx="569928" cy="569928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92B5302-D058-CF46-9695-24CDE9691574}"/>
                  </a:ext>
                </a:extLst>
              </p:cNvPr>
              <p:cNvSpPr/>
              <p:nvPr/>
            </p:nvSpPr>
            <p:spPr>
              <a:xfrm>
                <a:off x="4778895" y="4987583"/>
                <a:ext cx="569928" cy="569928"/>
              </a:xfrm>
              <a:prstGeom prst="ellipse">
                <a:avLst/>
              </a:prstGeom>
              <a:solidFill>
                <a:srgbClr val="AB5107"/>
              </a:solidFill>
              <a:ln w="1270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Block Arc 41">
                <a:extLst>
                  <a:ext uri="{FF2B5EF4-FFF2-40B4-BE49-F238E27FC236}">
                    <a16:creationId xmlns:a16="http://schemas.microsoft.com/office/drawing/2014/main" id="{D06CF22A-6F77-BD49-9DE5-AAFC49A9043A}"/>
                  </a:ext>
                </a:extLst>
              </p:cNvPr>
              <p:cNvSpPr/>
              <p:nvPr/>
            </p:nvSpPr>
            <p:spPr>
              <a:xfrm>
                <a:off x="4915464" y="5065492"/>
                <a:ext cx="296791" cy="414111"/>
              </a:xfrm>
              <a:custGeom>
                <a:avLst/>
                <a:gdLst/>
                <a:ahLst/>
                <a:cxnLst/>
                <a:rect l="l" t="t" r="r" b="b"/>
                <a:pathLst>
                  <a:path w="2512265" h="3505352">
                    <a:moveTo>
                      <a:pt x="1276582" y="2106401"/>
                    </a:moveTo>
                    <a:cubicBezTo>
                      <a:pt x="1154832" y="2195007"/>
                      <a:pt x="1018024" y="2262207"/>
                      <a:pt x="871321" y="2302645"/>
                    </a:cubicBezTo>
                    <a:cubicBezTo>
                      <a:pt x="1041049" y="2346709"/>
                      <a:pt x="1216984" y="2342691"/>
                      <a:pt x="1380867" y="2295542"/>
                    </a:cubicBezTo>
                    <a:cubicBezTo>
                      <a:pt x="1352791" y="2227964"/>
                      <a:pt x="1317377" y="2164934"/>
                      <a:pt x="1276582" y="2106401"/>
                    </a:cubicBezTo>
                    <a:close/>
                    <a:moveTo>
                      <a:pt x="931061" y="1768598"/>
                    </a:moveTo>
                    <a:lnTo>
                      <a:pt x="785084" y="2021438"/>
                    </a:lnTo>
                    <a:lnTo>
                      <a:pt x="684448" y="2196711"/>
                    </a:lnTo>
                    <a:cubicBezTo>
                      <a:pt x="868931" y="2169533"/>
                      <a:pt x="1041385" y="2098006"/>
                      <a:pt x="1189228" y="1991290"/>
                    </a:cubicBezTo>
                    <a:cubicBezTo>
                      <a:pt x="1113839" y="1904543"/>
                      <a:pt x="1026949" y="1829435"/>
                      <a:pt x="931061" y="1768598"/>
                    </a:cubicBezTo>
                    <a:close/>
                    <a:moveTo>
                      <a:pt x="1626242" y="1739577"/>
                    </a:moveTo>
                    <a:cubicBezTo>
                      <a:pt x="1556851" y="1850020"/>
                      <a:pt x="1471526" y="1947792"/>
                      <a:pt x="1374302" y="2030973"/>
                    </a:cubicBezTo>
                    <a:cubicBezTo>
                      <a:pt x="1422822" y="2099916"/>
                      <a:pt x="1464618" y="2174537"/>
                      <a:pt x="1497466" y="2254701"/>
                    </a:cubicBezTo>
                    <a:cubicBezTo>
                      <a:pt x="1664534" y="2184833"/>
                      <a:pt x="1813198" y="2068027"/>
                      <a:pt x="1922549" y="1910651"/>
                    </a:cubicBezTo>
                    <a:close/>
                    <a:moveTo>
                      <a:pt x="531158" y="1601275"/>
                    </a:moveTo>
                    <a:cubicBezTo>
                      <a:pt x="514831" y="1769123"/>
                      <a:pt x="535254" y="1939877"/>
                      <a:pt x="594029" y="2101141"/>
                    </a:cubicBezTo>
                    <a:lnTo>
                      <a:pt x="822377" y="1705631"/>
                    </a:lnTo>
                    <a:cubicBezTo>
                      <a:pt x="730789" y="1658398"/>
                      <a:pt x="632873" y="1623335"/>
                      <a:pt x="531158" y="1601275"/>
                    </a:cubicBezTo>
                    <a:close/>
                    <a:moveTo>
                      <a:pt x="270885" y="1572115"/>
                    </a:moveTo>
                    <a:cubicBezTo>
                      <a:pt x="231457" y="1572339"/>
                      <a:pt x="191799" y="1574812"/>
                      <a:pt x="152057" y="1579894"/>
                    </a:cubicBezTo>
                    <a:cubicBezTo>
                      <a:pt x="195418" y="1760005"/>
                      <a:pt x="289893" y="1927350"/>
                      <a:pt x="428945" y="2058945"/>
                    </a:cubicBezTo>
                    <a:cubicBezTo>
                      <a:pt x="384418" y="1901749"/>
                      <a:pt x="371313" y="1738504"/>
                      <a:pt x="388331" y="1577832"/>
                    </a:cubicBezTo>
                    <a:cubicBezTo>
                      <a:pt x="349511" y="1573916"/>
                      <a:pt x="310313" y="1571891"/>
                      <a:pt x="270885" y="1572115"/>
                    </a:cubicBezTo>
                    <a:close/>
                    <a:moveTo>
                      <a:pt x="1117422" y="1445810"/>
                    </a:moveTo>
                    <a:lnTo>
                      <a:pt x="992684" y="1661863"/>
                    </a:lnTo>
                    <a:cubicBezTo>
                      <a:pt x="1102065" y="1730612"/>
                      <a:pt x="1200940" y="1816138"/>
                      <a:pt x="1286200" y="1915345"/>
                    </a:cubicBezTo>
                    <a:cubicBezTo>
                      <a:pt x="1368713" y="1844119"/>
                      <a:pt x="1441290" y="1760865"/>
                      <a:pt x="1500981" y="1667258"/>
                    </a:cubicBezTo>
                    <a:close/>
                    <a:moveTo>
                      <a:pt x="2092402" y="1221082"/>
                    </a:moveTo>
                    <a:cubicBezTo>
                      <a:pt x="2001593" y="1234047"/>
                      <a:pt x="1911092" y="1235450"/>
                      <a:pt x="1822337" y="1227227"/>
                    </a:cubicBezTo>
                    <a:cubicBezTo>
                      <a:pt x="1800443" y="1366691"/>
                      <a:pt x="1756170" y="1503162"/>
                      <a:pt x="1688847" y="1630684"/>
                    </a:cubicBezTo>
                    <a:lnTo>
                      <a:pt x="1987299" y="1802996"/>
                    </a:lnTo>
                    <a:cubicBezTo>
                      <a:pt x="2084887" y="1618081"/>
                      <a:pt x="2117858" y="1415133"/>
                      <a:pt x="2092402" y="1221082"/>
                    </a:cubicBezTo>
                    <a:close/>
                    <a:moveTo>
                      <a:pt x="649579" y="1175701"/>
                    </a:moveTo>
                    <a:cubicBezTo>
                      <a:pt x="600911" y="1272240"/>
                      <a:pt x="566994" y="1374279"/>
                      <a:pt x="548013" y="1478728"/>
                    </a:cubicBezTo>
                    <a:cubicBezTo>
                      <a:pt x="665588" y="1503392"/>
                      <a:pt x="778659" y="1543786"/>
                      <a:pt x="883938" y="1599004"/>
                    </a:cubicBezTo>
                    <a:lnTo>
                      <a:pt x="1008644" y="1383007"/>
                    </a:lnTo>
                    <a:close/>
                    <a:moveTo>
                      <a:pt x="1325201" y="1085928"/>
                    </a:moveTo>
                    <a:lnTo>
                      <a:pt x="1180226" y="1337032"/>
                    </a:lnTo>
                    <a:lnTo>
                      <a:pt x="1563461" y="1558293"/>
                    </a:lnTo>
                    <a:cubicBezTo>
                      <a:pt x="1621429" y="1447029"/>
                      <a:pt x="1659763" y="1328223"/>
                      <a:pt x="1679185" y="1206861"/>
                    </a:cubicBezTo>
                    <a:cubicBezTo>
                      <a:pt x="1555153" y="1183834"/>
                      <a:pt x="1435895" y="1143161"/>
                      <a:pt x="1325201" y="1085928"/>
                    </a:cubicBezTo>
                    <a:close/>
                    <a:moveTo>
                      <a:pt x="216369" y="925587"/>
                    </a:moveTo>
                    <a:cubicBezTo>
                      <a:pt x="135862" y="1096620"/>
                      <a:pt x="108667" y="1281041"/>
                      <a:pt x="130011" y="1458436"/>
                    </a:cubicBezTo>
                    <a:cubicBezTo>
                      <a:pt x="222591" y="1446071"/>
                      <a:pt x="314795" y="1446181"/>
                      <a:pt x="405131" y="1455463"/>
                    </a:cubicBezTo>
                    <a:cubicBezTo>
                      <a:pt x="426945" y="1333935"/>
                      <a:pt x="466667" y="1215249"/>
                      <a:pt x="524206" y="1103317"/>
                    </a:cubicBezTo>
                    <a:close/>
                    <a:moveTo>
                      <a:pt x="943246" y="797103"/>
                    </a:moveTo>
                    <a:cubicBezTo>
                      <a:pt x="853400" y="873630"/>
                      <a:pt x="774733" y="963960"/>
                      <a:pt x="711316" y="1066306"/>
                    </a:cubicBezTo>
                    <a:lnTo>
                      <a:pt x="1071447" y="1274228"/>
                    </a:lnTo>
                    <a:lnTo>
                      <a:pt x="1215869" y="1024081"/>
                    </a:lnTo>
                    <a:cubicBezTo>
                      <a:pt x="1115458" y="961776"/>
                      <a:pt x="1023809" y="885272"/>
                      <a:pt x="943246" y="797103"/>
                    </a:cubicBezTo>
                    <a:close/>
                    <a:moveTo>
                      <a:pt x="1777831" y="614825"/>
                    </a:moveTo>
                    <a:cubicBezTo>
                      <a:pt x="1828108" y="774217"/>
                      <a:pt x="1847177" y="940426"/>
                      <a:pt x="1835302" y="1104709"/>
                    </a:cubicBezTo>
                    <a:cubicBezTo>
                      <a:pt x="1912529" y="1111680"/>
                      <a:pt x="1991200" y="1110618"/>
                      <a:pt x="2070135" y="1099634"/>
                    </a:cubicBezTo>
                    <a:cubicBezTo>
                      <a:pt x="2023430" y="916066"/>
                      <a:pt x="1923963" y="746103"/>
                      <a:pt x="1777831" y="614825"/>
                    </a:cubicBezTo>
                    <a:close/>
                    <a:moveTo>
                      <a:pt x="1613169" y="587153"/>
                    </a:moveTo>
                    <a:lnTo>
                      <a:pt x="1386789" y="979253"/>
                    </a:lnTo>
                    <a:cubicBezTo>
                      <a:pt x="1482593" y="1028182"/>
                      <a:pt x="1585369" y="1063521"/>
                      <a:pt x="1692132" y="1084514"/>
                    </a:cubicBezTo>
                    <a:cubicBezTo>
                      <a:pt x="1702376" y="916614"/>
                      <a:pt x="1676765" y="746730"/>
                      <a:pt x="1613169" y="587153"/>
                    </a:cubicBezTo>
                    <a:close/>
                    <a:moveTo>
                      <a:pt x="1500307" y="531421"/>
                    </a:moveTo>
                    <a:cubicBezTo>
                      <a:pt x="1333628" y="560682"/>
                      <a:pt x="1177718" y="626786"/>
                      <a:pt x="1041762" y="721997"/>
                    </a:cubicBezTo>
                    <a:cubicBezTo>
                      <a:pt x="1111912" y="797410"/>
                      <a:pt x="1191076" y="863204"/>
                      <a:pt x="1277416" y="917480"/>
                    </a:cubicBezTo>
                    <a:close/>
                    <a:moveTo>
                      <a:pt x="708730" y="442269"/>
                    </a:moveTo>
                    <a:cubicBezTo>
                      <a:pt x="536145" y="518354"/>
                      <a:pt x="384460" y="645249"/>
                      <a:pt x="277225" y="815684"/>
                    </a:cubicBezTo>
                    <a:lnTo>
                      <a:pt x="586010" y="993961"/>
                    </a:lnTo>
                    <a:cubicBezTo>
                      <a:pt x="658009" y="876621"/>
                      <a:pt x="747803" y="773217"/>
                      <a:pt x="850548" y="685844"/>
                    </a:cubicBezTo>
                    <a:cubicBezTo>
                      <a:pt x="795399" y="611028"/>
                      <a:pt x="747545" y="529652"/>
                      <a:pt x="708730" y="442269"/>
                    </a:cubicBezTo>
                    <a:close/>
                    <a:moveTo>
                      <a:pt x="1114411" y="355452"/>
                    </a:moveTo>
                    <a:cubicBezTo>
                      <a:pt x="1016499" y="355167"/>
                      <a:pt x="919324" y="369705"/>
                      <a:pt x="826255" y="398131"/>
                    </a:cubicBezTo>
                    <a:cubicBezTo>
                      <a:pt x="858722" y="474940"/>
                      <a:pt x="900618" y="545829"/>
                      <a:pt x="948599" y="611249"/>
                    </a:cubicBezTo>
                    <a:cubicBezTo>
                      <a:pt x="1085375" y="512974"/>
                      <a:pt x="1240825" y="441488"/>
                      <a:pt x="1406980" y="401715"/>
                    </a:cubicBezTo>
                    <a:cubicBezTo>
                      <a:pt x="1310969" y="370847"/>
                      <a:pt x="1212322" y="355738"/>
                      <a:pt x="1114411" y="355452"/>
                    </a:cubicBezTo>
                    <a:close/>
                    <a:moveTo>
                      <a:pt x="1776283" y="295101"/>
                    </a:moveTo>
                    <a:lnTo>
                      <a:pt x="1710896" y="408983"/>
                    </a:lnTo>
                    <a:cubicBezTo>
                      <a:pt x="2209777" y="726145"/>
                      <a:pt x="2373723" y="1383396"/>
                      <a:pt x="2075153" y="1900534"/>
                    </a:cubicBezTo>
                    <a:cubicBezTo>
                      <a:pt x="1777480" y="2416119"/>
                      <a:pt x="1129323" y="2603192"/>
                      <a:pt x="606057" y="2333243"/>
                    </a:cubicBezTo>
                    <a:lnTo>
                      <a:pt x="534769" y="2457402"/>
                    </a:lnTo>
                    <a:cubicBezTo>
                      <a:pt x="1115347" y="2755664"/>
                      <a:pt x="1834151" y="2554240"/>
                      <a:pt x="2173557" y="1987198"/>
                    </a:cubicBezTo>
                    <a:cubicBezTo>
                      <a:pt x="2520801" y="1407062"/>
                      <a:pt x="2343129" y="657734"/>
                      <a:pt x="1776283" y="295101"/>
                    </a:cubicBezTo>
                    <a:close/>
                    <a:moveTo>
                      <a:pt x="1831804" y="0"/>
                    </a:moveTo>
                    <a:cubicBezTo>
                      <a:pt x="1881515" y="0"/>
                      <a:pt x="1921814" y="40299"/>
                      <a:pt x="1921814" y="90010"/>
                    </a:cubicBezTo>
                    <a:cubicBezTo>
                      <a:pt x="1921814" y="123853"/>
                      <a:pt x="1903137" y="153333"/>
                      <a:pt x="1874873" y="167531"/>
                    </a:cubicBezTo>
                    <a:cubicBezTo>
                      <a:pt x="2505724" y="579432"/>
                      <a:pt x="2701456" y="1419035"/>
                      <a:pt x="2311836" y="2069966"/>
                    </a:cubicBezTo>
                    <a:cubicBezTo>
                      <a:pt x="2067801" y="2477672"/>
                      <a:pt x="1650037" y="2717958"/>
                      <a:pt x="1209422" y="2750781"/>
                    </a:cubicBezTo>
                    <a:lnTo>
                      <a:pt x="1209422" y="3191198"/>
                    </a:lnTo>
                    <a:cubicBezTo>
                      <a:pt x="1228953" y="3190691"/>
                      <a:pt x="1248332" y="3191937"/>
                      <a:pt x="1267595" y="3193449"/>
                    </a:cubicBezTo>
                    <a:cubicBezTo>
                      <a:pt x="1660899" y="3224325"/>
                      <a:pt x="1926978" y="3358049"/>
                      <a:pt x="1884661" y="3503570"/>
                    </a:cubicBezTo>
                    <a:lnTo>
                      <a:pt x="318693" y="3505352"/>
                    </a:lnTo>
                    <a:cubicBezTo>
                      <a:pt x="273700" y="3359367"/>
                      <a:pt x="539657" y="3224666"/>
                      <a:pt x="934393" y="3193515"/>
                    </a:cubicBezTo>
                    <a:lnTo>
                      <a:pt x="993398" y="3191208"/>
                    </a:lnTo>
                    <a:lnTo>
                      <a:pt x="993398" y="2750894"/>
                    </a:lnTo>
                    <a:cubicBezTo>
                      <a:pt x="812915" y="2737642"/>
                      <a:pt x="632784" y="2688481"/>
                      <a:pt x="463078" y="2601537"/>
                    </a:cubicBezTo>
                    <a:cubicBezTo>
                      <a:pt x="463677" y="2602537"/>
                      <a:pt x="463694" y="2603560"/>
                      <a:pt x="463694" y="2604587"/>
                    </a:cubicBezTo>
                    <a:cubicBezTo>
                      <a:pt x="463694" y="2654298"/>
                      <a:pt x="423395" y="2694597"/>
                      <a:pt x="373684" y="2694597"/>
                    </a:cubicBezTo>
                    <a:cubicBezTo>
                      <a:pt x="323973" y="2694597"/>
                      <a:pt x="283674" y="2654298"/>
                      <a:pt x="283674" y="2604587"/>
                    </a:cubicBezTo>
                    <a:cubicBezTo>
                      <a:pt x="283674" y="2554876"/>
                      <a:pt x="323973" y="2514577"/>
                      <a:pt x="373684" y="2514577"/>
                    </a:cubicBezTo>
                    <a:lnTo>
                      <a:pt x="377019" y="2515250"/>
                    </a:lnTo>
                    <a:lnTo>
                      <a:pt x="511820" y="2280472"/>
                    </a:lnTo>
                    <a:lnTo>
                      <a:pt x="495824" y="2271237"/>
                    </a:lnTo>
                    <a:lnTo>
                      <a:pt x="496783" y="2269575"/>
                    </a:lnTo>
                    <a:cubicBezTo>
                      <a:pt x="34226" y="1964050"/>
                      <a:pt x="-130424" y="1362029"/>
                      <a:pt x="110016" y="864184"/>
                    </a:cubicBezTo>
                    <a:lnTo>
                      <a:pt x="106296" y="862036"/>
                    </a:lnTo>
                    <a:lnTo>
                      <a:pt x="148828" y="788370"/>
                    </a:lnTo>
                    <a:lnTo>
                      <a:pt x="169099" y="753258"/>
                    </a:lnTo>
                    <a:lnTo>
                      <a:pt x="170873" y="754281"/>
                    </a:lnTo>
                    <a:cubicBezTo>
                      <a:pt x="475914" y="264737"/>
                      <a:pt x="1106018" y="92008"/>
                      <a:pt x="1617242" y="355196"/>
                    </a:cubicBezTo>
                    <a:lnTo>
                      <a:pt x="1748044" y="127384"/>
                    </a:lnTo>
                    <a:lnTo>
                      <a:pt x="1751959" y="129632"/>
                    </a:lnTo>
                    <a:cubicBezTo>
                      <a:pt x="1745165" y="117975"/>
                      <a:pt x="1741794" y="104386"/>
                      <a:pt x="1741794" y="90010"/>
                    </a:cubicBezTo>
                    <a:cubicBezTo>
                      <a:pt x="1741794" y="40299"/>
                      <a:pt x="1782093" y="0"/>
                      <a:pt x="183180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6FC21B-C607-E843-918E-ECC76D0E8B3E}"/>
                </a:ext>
              </a:extLst>
            </p:cNvPr>
            <p:cNvSpPr txBox="1"/>
            <p:nvPr/>
          </p:nvSpPr>
          <p:spPr>
            <a:xfrm>
              <a:off x="6194427" y="1632033"/>
              <a:ext cx="1747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Country_Prov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CE0934B-33AA-AB4F-A818-187A5700180A}"/>
              </a:ext>
            </a:extLst>
          </p:cNvPr>
          <p:cNvSpPr/>
          <p:nvPr/>
        </p:nvSpPr>
        <p:spPr>
          <a:xfrm>
            <a:off x="0" y="243711"/>
            <a:ext cx="191589" cy="1071280"/>
          </a:xfrm>
          <a:prstGeom prst="rect">
            <a:avLst/>
          </a:prstGeom>
          <a:solidFill>
            <a:srgbClr val="AB5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ADD9CC92-A293-724E-9726-8381E7348F6B}"/>
              </a:ext>
            </a:extLst>
          </p:cNvPr>
          <p:cNvSpPr txBox="1">
            <a:spLocks/>
          </p:cNvSpPr>
          <p:nvPr/>
        </p:nvSpPr>
        <p:spPr>
          <a:xfrm>
            <a:off x="391747" y="418550"/>
            <a:ext cx="1147329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chemeClr val="bg1"/>
                </a:solidFill>
              </a:rPr>
              <a:t>Introduction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BF199F-E03A-DD40-BF24-9EDF6F685A84}"/>
              </a:ext>
            </a:extLst>
          </p:cNvPr>
          <p:cNvGrpSpPr/>
          <p:nvPr/>
        </p:nvGrpSpPr>
        <p:grpSpPr>
          <a:xfrm>
            <a:off x="5637527" y="3429000"/>
            <a:ext cx="1969561" cy="569928"/>
            <a:chOff x="5395235" y="2614886"/>
            <a:chExt cx="1969561" cy="5699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1AC1FA8-69DF-FB44-AD74-72091F4B9229}"/>
                </a:ext>
              </a:extLst>
            </p:cNvPr>
            <p:cNvGrpSpPr/>
            <p:nvPr/>
          </p:nvGrpSpPr>
          <p:grpSpPr>
            <a:xfrm>
              <a:off x="5395235" y="2614886"/>
              <a:ext cx="1969561" cy="569928"/>
              <a:chOff x="5364881" y="2502731"/>
              <a:chExt cx="1969561" cy="56992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70C6BF7-01EC-414C-9E72-C7132819419F}"/>
                  </a:ext>
                </a:extLst>
              </p:cNvPr>
              <p:cNvSpPr/>
              <p:nvPr/>
            </p:nvSpPr>
            <p:spPr>
              <a:xfrm>
                <a:off x="5364881" y="2502731"/>
                <a:ext cx="569928" cy="569928"/>
              </a:xfrm>
              <a:prstGeom prst="ellipse">
                <a:avLst/>
              </a:prstGeom>
              <a:solidFill>
                <a:srgbClr val="AB5107"/>
              </a:solidFill>
              <a:ln w="1270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3D58A6-46D5-F647-924A-CC29F3FBAF46}"/>
                  </a:ext>
                </a:extLst>
              </p:cNvPr>
              <p:cNvSpPr txBox="1"/>
              <p:nvPr/>
            </p:nvSpPr>
            <p:spPr>
              <a:xfrm>
                <a:off x="6164073" y="2653781"/>
                <a:ext cx="11703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Date</a:t>
                </a:r>
                <a:endParaRPr lang="ko-KR" alt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E972721-225A-804C-8C10-99C4CD19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3026" y="2732629"/>
              <a:ext cx="324394" cy="324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859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0F54E74C-294D-4F0A-AE7F-7D958A25CABD}"/>
              </a:ext>
            </a:extLst>
          </p:cNvPr>
          <p:cNvGrpSpPr/>
          <p:nvPr/>
        </p:nvGrpSpPr>
        <p:grpSpPr>
          <a:xfrm>
            <a:off x="3579496" y="564301"/>
            <a:ext cx="8612504" cy="6045432"/>
            <a:chOff x="3579496" y="564301"/>
            <a:chExt cx="8612504" cy="60454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0FFE904-2358-4BB5-AD4C-B5C32784F3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947" y="1681326"/>
              <a:ext cx="8517053" cy="4928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tangolo 1">
              <a:extLst>
                <a:ext uri="{FF2B5EF4-FFF2-40B4-BE49-F238E27FC236}">
                  <a16:creationId xmlns:a16="http://schemas.microsoft.com/office/drawing/2014/main" id="{0544F705-8917-4F4E-B6A1-C4942F50FACC}"/>
                </a:ext>
              </a:extLst>
            </p:cNvPr>
            <p:cNvSpPr/>
            <p:nvPr/>
          </p:nvSpPr>
          <p:spPr>
            <a:xfrm>
              <a:off x="3798491" y="564301"/>
              <a:ext cx="8311567" cy="1276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F41AA653-B72A-4041-BCCD-3AB7E1194D90}"/>
                </a:ext>
              </a:extLst>
            </p:cNvPr>
            <p:cNvSpPr/>
            <p:nvPr/>
          </p:nvSpPr>
          <p:spPr>
            <a:xfrm>
              <a:off x="3579496" y="1581932"/>
              <a:ext cx="4484130" cy="12762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9BDF4DC-2EDA-F246-B16C-1D41BB4C446B}"/>
              </a:ext>
            </a:extLst>
          </p:cNvPr>
          <p:cNvSpPr/>
          <p:nvPr/>
        </p:nvSpPr>
        <p:spPr>
          <a:xfrm>
            <a:off x="644311" y="1668598"/>
            <a:ext cx="64800" cy="51815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ctangle 9">
            <a:extLst>
              <a:ext uri="{FF2B5EF4-FFF2-40B4-BE49-F238E27FC236}">
                <a16:creationId xmlns:a16="http://schemas.microsoft.com/office/drawing/2014/main" id="{020889E5-7341-9E45-AF8B-6443D91A053A}"/>
              </a:ext>
            </a:extLst>
          </p:cNvPr>
          <p:cNvSpPr/>
          <p:nvPr/>
        </p:nvSpPr>
        <p:spPr>
          <a:xfrm>
            <a:off x="10434716" y="56430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400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0E27B12-71ED-BB4A-9BEB-02FDFA57620E}"/>
              </a:ext>
            </a:extLst>
          </p:cNvPr>
          <p:cNvGrpSpPr/>
          <p:nvPr/>
        </p:nvGrpSpPr>
        <p:grpSpPr>
          <a:xfrm>
            <a:off x="391747" y="2614886"/>
            <a:ext cx="2208276" cy="569928"/>
            <a:chOff x="5364881" y="2502731"/>
            <a:chExt cx="2208276" cy="56992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52F724F-8042-5E41-A0AC-566549AC8B3B}"/>
                </a:ext>
              </a:extLst>
            </p:cNvPr>
            <p:cNvSpPr/>
            <p:nvPr/>
          </p:nvSpPr>
          <p:spPr>
            <a:xfrm>
              <a:off x="5364881" y="2502731"/>
              <a:ext cx="569928" cy="569928"/>
            </a:xfrm>
            <a:prstGeom prst="ellipse">
              <a:avLst/>
            </a:prstGeom>
            <a:solidFill>
              <a:srgbClr val="C00000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F459785-4CD1-4840-879D-C2A39A168828}"/>
                </a:ext>
              </a:extLst>
            </p:cNvPr>
            <p:cNvSpPr txBox="1"/>
            <p:nvPr/>
          </p:nvSpPr>
          <p:spPr>
            <a:xfrm>
              <a:off x="6164073" y="2653781"/>
              <a:ext cx="14090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cs typeface="Arial" pitchFamily="34" charset="0"/>
                </a:rPr>
                <a:t>Confirmed</a:t>
              </a:r>
              <a:endParaRPr lang="ko-KR" altLang="en-US" sz="1600" b="1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908AE3AF-D2D3-A34F-91AA-94BEE8485FEC}"/>
              </a:ext>
            </a:extLst>
          </p:cNvPr>
          <p:cNvSpPr/>
          <p:nvPr/>
        </p:nvSpPr>
        <p:spPr>
          <a:xfrm>
            <a:off x="391747" y="1540323"/>
            <a:ext cx="569928" cy="56992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02DA285-89C1-C643-8C0D-A6995F87CDB7}"/>
              </a:ext>
            </a:extLst>
          </p:cNvPr>
          <p:cNvSpPr txBox="1"/>
          <p:nvPr/>
        </p:nvSpPr>
        <p:spPr>
          <a:xfrm>
            <a:off x="1190939" y="1661979"/>
            <a:ext cx="5497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Our Goal: p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redict the short-term flow of our targets</a:t>
            </a:r>
          </a:p>
          <a:p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8B4502E-B99F-0D41-B3DA-3D1456AAC5C3}"/>
              </a:ext>
            </a:extLst>
          </p:cNvPr>
          <p:cNvSpPr/>
          <p:nvPr/>
        </p:nvSpPr>
        <p:spPr>
          <a:xfrm>
            <a:off x="0" y="243711"/>
            <a:ext cx="191589" cy="107128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 Placeholder 1">
            <a:extLst>
              <a:ext uri="{FF2B5EF4-FFF2-40B4-BE49-F238E27FC236}">
                <a16:creationId xmlns:a16="http://schemas.microsoft.com/office/drawing/2014/main" id="{57214CF6-E1F7-674E-8DB1-0D3DFCBFE19D}"/>
              </a:ext>
            </a:extLst>
          </p:cNvPr>
          <p:cNvSpPr txBox="1">
            <a:spLocks/>
          </p:cNvSpPr>
          <p:nvPr/>
        </p:nvSpPr>
        <p:spPr>
          <a:xfrm>
            <a:off x="391747" y="418550"/>
            <a:ext cx="1147329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/>
              <a:t>Our </a:t>
            </a:r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Target</a:t>
            </a:r>
            <a:r>
              <a:rPr lang="en-US" sz="5400" dirty="0"/>
              <a:t> Variables</a:t>
            </a:r>
            <a:endParaRPr lang="en-US" sz="5400" dirty="0">
              <a:solidFill>
                <a:schemeClr val="accent1"/>
              </a:solidFill>
            </a:endParaRPr>
          </a:p>
        </p:txBody>
      </p:sp>
      <p:grpSp>
        <p:nvGrpSpPr>
          <p:cNvPr id="21" name="Group 151">
            <a:extLst>
              <a:ext uri="{FF2B5EF4-FFF2-40B4-BE49-F238E27FC236}">
                <a16:creationId xmlns:a16="http://schemas.microsoft.com/office/drawing/2014/main" id="{43958406-943C-4DEC-8DCE-98445A70DD19}"/>
              </a:ext>
            </a:extLst>
          </p:cNvPr>
          <p:cNvGrpSpPr/>
          <p:nvPr/>
        </p:nvGrpSpPr>
        <p:grpSpPr>
          <a:xfrm>
            <a:off x="391747" y="3695199"/>
            <a:ext cx="1969561" cy="569928"/>
            <a:chOff x="5364881" y="2502731"/>
            <a:chExt cx="1969561" cy="569928"/>
          </a:xfrm>
        </p:grpSpPr>
        <p:sp>
          <p:nvSpPr>
            <p:cNvPr id="25" name="Oval 106">
              <a:extLst>
                <a:ext uri="{FF2B5EF4-FFF2-40B4-BE49-F238E27FC236}">
                  <a16:creationId xmlns:a16="http://schemas.microsoft.com/office/drawing/2014/main" id="{8DD9CBF2-7721-4082-B9EB-E5EA30D10513}"/>
                </a:ext>
              </a:extLst>
            </p:cNvPr>
            <p:cNvSpPr/>
            <p:nvPr/>
          </p:nvSpPr>
          <p:spPr>
            <a:xfrm>
              <a:off x="5364881" y="2502731"/>
              <a:ext cx="569928" cy="569928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TextBox 139">
              <a:extLst>
                <a:ext uri="{FF2B5EF4-FFF2-40B4-BE49-F238E27FC236}">
                  <a16:creationId xmlns:a16="http://schemas.microsoft.com/office/drawing/2014/main" id="{60686E5F-4DA2-413B-9130-3BB0D28D4DD7}"/>
                </a:ext>
              </a:extLst>
            </p:cNvPr>
            <p:cNvSpPr txBox="1"/>
            <p:nvPr/>
          </p:nvSpPr>
          <p:spPr>
            <a:xfrm>
              <a:off x="6164073" y="2653781"/>
              <a:ext cx="11703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70C0"/>
                  </a:solidFill>
                  <a:cs typeface="Arial" pitchFamily="34" charset="0"/>
                </a:rPr>
                <a:t>Deaths</a:t>
              </a:r>
              <a:endParaRPr lang="ko-KR" altLang="en-US" sz="1600" b="1" dirty="0">
                <a:solidFill>
                  <a:srgbClr val="0070C0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151">
            <a:extLst>
              <a:ext uri="{FF2B5EF4-FFF2-40B4-BE49-F238E27FC236}">
                <a16:creationId xmlns:a16="http://schemas.microsoft.com/office/drawing/2014/main" id="{B9D700B1-43CB-45A7-AA13-956A096CCC7C}"/>
              </a:ext>
            </a:extLst>
          </p:cNvPr>
          <p:cNvGrpSpPr/>
          <p:nvPr/>
        </p:nvGrpSpPr>
        <p:grpSpPr>
          <a:xfrm>
            <a:off x="391747" y="4775512"/>
            <a:ext cx="2173653" cy="569928"/>
            <a:chOff x="5364881" y="2502731"/>
            <a:chExt cx="2173653" cy="569928"/>
          </a:xfrm>
        </p:grpSpPr>
        <p:sp>
          <p:nvSpPr>
            <p:cNvPr id="31" name="Oval 106">
              <a:extLst>
                <a:ext uri="{FF2B5EF4-FFF2-40B4-BE49-F238E27FC236}">
                  <a16:creationId xmlns:a16="http://schemas.microsoft.com/office/drawing/2014/main" id="{09A21913-62A6-468B-BD78-74C01C5D8D10}"/>
                </a:ext>
              </a:extLst>
            </p:cNvPr>
            <p:cNvSpPr/>
            <p:nvPr/>
          </p:nvSpPr>
          <p:spPr>
            <a:xfrm>
              <a:off x="5364881" y="2502731"/>
              <a:ext cx="569928" cy="569928"/>
            </a:xfrm>
            <a:prstGeom prst="ellipse">
              <a:avLst/>
            </a:prstGeom>
            <a:solidFill>
              <a:srgbClr val="CDC935"/>
            </a:solidFill>
            <a:ln w="317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TextBox 139">
              <a:extLst>
                <a:ext uri="{FF2B5EF4-FFF2-40B4-BE49-F238E27FC236}">
                  <a16:creationId xmlns:a16="http://schemas.microsoft.com/office/drawing/2014/main" id="{FE6E4754-B341-4D7A-AD46-56E8A5BA9F47}"/>
                </a:ext>
              </a:extLst>
            </p:cNvPr>
            <p:cNvSpPr txBox="1"/>
            <p:nvPr/>
          </p:nvSpPr>
          <p:spPr>
            <a:xfrm>
              <a:off x="6164073" y="2653781"/>
              <a:ext cx="13744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CDC935"/>
                  </a:solidFill>
                  <a:cs typeface="Arial" pitchFamily="34" charset="0"/>
                </a:rPr>
                <a:t>Recovered</a:t>
              </a:r>
              <a:endParaRPr lang="ko-KR" altLang="en-US" sz="1600" b="1" dirty="0">
                <a:solidFill>
                  <a:srgbClr val="CDC935"/>
                </a:solidFill>
                <a:cs typeface="Arial" pitchFamily="34" charset="0"/>
              </a:endParaRPr>
            </a:p>
          </p:txBody>
        </p:sp>
      </p:grpSp>
      <p:sp>
        <p:nvSpPr>
          <p:cNvPr id="36" name="Oval 106">
            <a:extLst>
              <a:ext uri="{FF2B5EF4-FFF2-40B4-BE49-F238E27FC236}">
                <a16:creationId xmlns:a16="http://schemas.microsoft.com/office/drawing/2014/main" id="{9814F224-E30C-463F-85BB-717CC85E01F9}"/>
              </a:ext>
            </a:extLst>
          </p:cNvPr>
          <p:cNvSpPr/>
          <p:nvPr/>
        </p:nvSpPr>
        <p:spPr>
          <a:xfrm>
            <a:off x="391747" y="5855825"/>
            <a:ext cx="569928" cy="569928"/>
          </a:xfrm>
          <a:prstGeom prst="ellipse">
            <a:avLst/>
          </a:prstGeom>
          <a:solidFill>
            <a:srgbClr val="00B14F"/>
          </a:solidFill>
          <a:ln w="63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139">
            <a:extLst>
              <a:ext uri="{FF2B5EF4-FFF2-40B4-BE49-F238E27FC236}">
                <a16:creationId xmlns:a16="http://schemas.microsoft.com/office/drawing/2014/main" id="{08B5ED90-E3E5-41B5-B8BA-471C3B1E834A}"/>
              </a:ext>
            </a:extLst>
          </p:cNvPr>
          <p:cNvSpPr txBox="1"/>
          <p:nvPr/>
        </p:nvSpPr>
        <p:spPr>
          <a:xfrm>
            <a:off x="1190939" y="6006875"/>
            <a:ext cx="1170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B050"/>
                </a:solidFill>
                <a:cs typeface="Arial" pitchFamily="34" charset="0"/>
              </a:rPr>
              <a:t>Active</a:t>
            </a:r>
            <a:endParaRPr lang="ko-KR" altLang="en-US" sz="1600" b="1" dirty="0">
              <a:solidFill>
                <a:srgbClr val="00B050"/>
              </a:solidFill>
              <a:cs typeface="Arial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7C42B71-9113-4003-BD9B-C79FE54688A0}"/>
              </a:ext>
            </a:extLst>
          </p:cNvPr>
          <p:cNvSpPr/>
          <p:nvPr/>
        </p:nvSpPr>
        <p:spPr>
          <a:xfrm>
            <a:off x="6688697" y="6490580"/>
            <a:ext cx="28877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COVID-19 cumulative stats - Worldwide</a:t>
            </a:r>
          </a:p>
        </p:txBody>
      </p:sp>
      <p:sp>
        <p:nvSpPr>
          <p:cNvPr id="46" name="Oval 47">
            <a:extLst>
              <a:ext uri="{FF2B5EF4-FFF2-40B4-BE49-F238E27FC236}">
                <a16:creationId xmlns:a16="http://schemas.microsoft.com/office/drawing/2014/main" id="{D8451EB1-5EF3-4FCB-84FF-311EFFC655AB}"/>
              </a:ext>
            </a:extLst>
          </p:cNvPr>
          <p:cNvSpPr>
            <a:spLocks noChangeAspect="1"/>
          </p:cNvSpPr>
          <p:nvPr/>
        </p:nvSpPr>
        <p:spPr>
          <a:xfrm>
            <a:off x="521855" y="4892549"/>
            <a:ext cx="330733" cy="33073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Rounded Rectangle 31">
            <a:extLst>
              <a:ext uri="{FF2B5EF4-FFF2-40B4-BE49-F238E27FC236}">
                <a16:creationId xmlns:a16="http://schemas.microsoft.com/office/drawing/2014/main" id="{47D275B8-403B-4661-820C-1DD41DD39B43}"/>
              </a:ext>
            </a:extLst>
          </p:cNvPr>
          <p:cNvSpPr>
            <a:spLocks noChangeAspect="1"/>
          </p:cNvSpPr>
          <p:nvPr/>
        </p:nvSpPr>
        <p:spPr>
          <a:xfrm>
            <a:off x="561544" y="2722784"/>
            <a:ext cx="240844" cy="342433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Donut 24">
            <a:extLst>
              <a:ext uri="{FF2B5EF4-FFF2-40B4-BE49-F238E27FC236}">
                <a16:creationId xmlns:a16="http://schemas.microsoft.com/office/drawing/2014/main" id="{9B91A9BD-A81C-4922-AF95-75B2581CB5C0}"/>
              </a:ext>
            </a:extLst>
          </p:cNvPr>
          <p:cNvSpPr/>
          <p:nvPr/>
        </p:nvSpPr>
        <p:spPr>
          <a:xfrm>
            <a:off x="497347" y="1644462"/>
            <a:ext cx="358729" cy="361649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71CE8684-D998-48EB-BFAF-051DE8139FCC}"/>
              </a:ext>
            </a:extLst>
          </p:cNvPr>
          <p:cNvSpPr>
            <a:spLocks noChangeAspect="1"/>
          </p:cNvSpPr>
          <p:nvPr/>
        </p:nvSpPr>
        <p:spPr>
          <a:xfrm>
            <a:off x="516600" y="3814796"/>
            <a:ext cx="330733" cy="33073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Heart 17">
            <a:extLst>
              <a:ext uri="{FF2B5EF4-FFF2-40B4-BE49-F238E27FC236}">
                <a16:creationId xmlns:a16="http://schemas.microsoft.com/office/drawing/2014/main" id="{23E2A0E0-CEAE-493F-92F5-996C5336592C}"/>
              </a:ext>
            </a:extLst>
          </p:cNvPr>
          <p:cNvSpPr/>
          <p:nvPr/>
        </p:nvSpPr>
        <p:spPr>
          <a:xfrm>
            <a:off x="513304" y="5991187"/>
            <a:ext cx="337324" cy="330734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502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AAE6E3-39FE-4145-BFD9-72A0B9E478D5}"/>
              </a:ext>
            </a:extLst>
          </p:cNvPr>
          <p:cNvSpPr/>
          <p:nvPr/>
        </p:nvSpPr>
        <p:spPr>
          <a:xfrm>
            <a:off x="0" y="243711"/>
            <a:ext cx="191589" cy="10712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6D2C5FC-49B5-C54A-8CDA-C3C05A562C6A}"/>
              </a:ext>
            </a:extLst>
          </p:cNvPr>
          <p:cNvSpPr txBox="1">
            <a:spLocks/>
          </p:cNvSpPr>
          <p:nvPr/>
        </p:nvSpPr>
        <p:spPr>
          <a:xfrm>
            <a:off x="391747" y="418550"/>
            <a:ext cx="1147329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/>
              <a:t>Can we apply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log transformation </a:t>
            </a:r>
            <a:r>
              <a:rPr lang="en-US" sz="4000" dirty="0"/>
              <a:t>on our targets?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6" name="Google Shape;83;p17">
            <a:extLst>
              <a:ext uri="{FF2B5EF4-FFF2-40B4-BE49-F238E27FC236}">
                <a16:creationId xmlns:a16="http://schemas.microsoft.com/office/drawing/2014/main" id="{FFE93644-F982-9F48-B02F-F0CF53B38E8A}"/>
              </a:ext>
            </a:extLst>
          </p:cNvPr>
          <p:cNvSpPr txBox="1"/>
          <p:nvPr/>
        </p:nvSpPr>
        <p:spPr>
          <a:xfrm>
            <a:off x="6792953" y="1516386"/>
            <a:ext cx="4771906" cy="872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pPr marL="0" indent="0" algn="ctr">
              <a:buNone/>
            </a:pPr>
            <a:r>
              <a:rPr lang="it-IT" b="1" dirty="0" err="1">
                <a:cs typeface="Arial"/>
              </a:rPr>
              <a:t>Logaritmic</a:t>
            </a:r>
            <a:r>
              <a:rPr lang="it-IT" b="1" dirty="0">
                <a:cs typeface="Arial"/>
              </a:rPr>
              <a:t> </a:t>
            </a:r>
            <a:r>
              <a:rPr lang="it-IT" b="1" dirty="0" err="1">
                <a:cs typeface="Arial"/>
              </a:rPr>
              <a:t>Transformation</a:t>
            </a:r>
            <a:r>
              <a:rPr lang="it-IT" b="1" dirty="0">
                <a:cs typeface="Arial"/>
              </a:rPr>
              <a:t> </a:t>
            </a:r>
            <a:r>
              <a:rPr lang="it-IT" dirty="0">
                <a:cs typeface="Arial"/>
              </a:rPr>
              <a:t>for </a:t>
            </a:r>
          </a:p>
          <a:p>
            <a:pPr marL="0" indent="0" algn="ctr">
              <a:buNone/>
            </a:pPr>
            <a:r>
              <a:rPr lang="it-IT" dirty="0" err="1">
                <a:cs typeface="Arial"/>
              </a:rPr>
              <a:t>Italy</a:t>
            </a:r>
            <a:r>
              <a:rPr lang="it-IT" dirty="0">
                <a:cs typeface="Arial"/>
              </a:rPr>
              <a:t> – </a:t>
            </a:r>
            <a:r>
              <a:rPr lang="it-IT" dirty="0" err="1">
                <a:cs typeface="Arial"/>
              </a:rPr>
              <a:t>Confirmed</a:t>
            </a:r>
            <a:r>
              <a:rPr lang="it-IT" dirty="0">
                <a:cs typeface="Arial"/>
              </a:rPr>
              <a:t> Cases</a:t>
            </a:r>
            <a:endParaRPr dirty="0">
              <a:cs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F2CA86-EA47-F348-88E2-4D46B0F0C8AD}"/>
              </a:ext>
            </a:extLst>
          </p:cNvPr>
          <p:cNvCxnSpPr>
            <a:cxnSpLocks/>
          </p:cNvCxnSpPr>
          <p:nvPr/>
        </p:nvCxnSpPr>
        <p:spPr>
          <a:xfrm>
            <a:off x="9178906" y="2521804"/>
            <a:ext cx="0" cy="589146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31E78631-9FCE-40F4-9AD9-9066EEF77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5" t="33905" r="34108" b="31565"/>
          <a:stretch/>
        </p:blipFill>
        <p:spPr bwMode="auto">
          <a:xfrm>
            <a:off x="7157051" y="3244334"/>
            <a:ext cx="4043710" cy="236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5">
            <a:extLst>
              <a:ext uri="{FF2B5EF4-FFF2-40B4-BE49-F238E27FC236}">
                <a16:creationId xmlns:a16="http://schemas.microsoft.com/office/drawing/2014/main" id="{49BC8A37-A0E1-4F34-B211-480F2D8ECD91}"/>
              </a:ext>
            </a:extLst>
          </p:cNvPr>
          <p:cNvSpPr txBox="1"/>
          <p:nvPr/>
        </p:nvSpPr>
        <p:spPr>
          <a:xfrm>
            <a:off x="391747" y="1516386"/>
            <a:ext cx="527795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noticed a semi exponential growth in phase 1 of all the countries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Idea: we should log-transform our data!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Linear regression applied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Conclusions…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7351996-6D8F-465C-9B31-2D8B30B63E17}"/>
              </a:ext>
            </a:extLst>
          </p:cNvPr>
          <p:cNvSpPr/>
          <p:nvPr/>
        </p:nvSpPr>
        <p:spPr>
          <a:xfrm>
            <a:off x="489413" y="3379464"/>
            <a:ext cx="4648200" cy="52322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Explanatory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: </a:t>
            </a:r>
            <a:r>
              <a:rPr lang="en-US" sz="1400" dirty="0" err="1">
                <a:solidFill>
                  <a:srgbClr val="595959"/>
                </a:solidFill>
                <a:latin typeface="Arial" panose="020B0604020202020204" pitchFamily="34" charset="0"/>
              </a:rPr>
              <a:t>datecode</a:t>
            </a:r>
            <a:endParaRPr lang="en-US" sz="1400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Target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(one at a time): confirmed, deaths, active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33B5489-0E7B-4990-8448-724CB028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" y="4465911"/>
            <a:ext cx="8351257" cy="2562095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0B058E74-E80A-412F-994D-C16FF2DCA04E}"/>
              </a:ext>
            </a:extLst>
          </p:cNvPr>
          <p:cNvSpPr/>
          <p:nvPr/>
        </p:nvSpPr>
        <p:spPr>
          <a:xfrm>
            <a:off x="3171477" y="4370170"/>
            <a:ext cx="876300" cy="2077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6E1EF5D2-B403-4563-AF1C-A4E717D0951B}"/>
              </a:ext>
            </a:extLst>
          </p:cNvPr>
          <p:cNvSpPr/>
          <p:nvPr/>
        </p:nvSpPr>
        <p:spPr>
          <a:xfrm>
            <a:off x="7267925" y="4465911"/>
            <a:ext cx="876300" cy="2077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4AC8B6B-EAD0-43A7-B56E-5ADCB4AB18D1}"/>
              </a:ext>
            </a:extLst>
          </p:cNvPr>
          <p:cNvSpPr txBox="1"/>
          <p:nvPr/>
        </p:nvSpPr>
        <p:spPr>
          <a:xfrm>
            <a:off x="2250699" y="3811085"/>
            <a:ext cx="1125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FF0000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80669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3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AAE6E3-39FE-4145-BFD9-72A0B9E478D5}"/>
              </a:ext>
            </a:extLst>
          </p:cNvPr>
          <p:cNvSpPr/>
          <p:nvPr/>
        </p:nvSpPr>
        <p:spPr>
          <a:xfrm>
            <a:off x="0" y="243711"/>
            <a:ext cx="191589" cy="10712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6D2C5FC-49B5-C54A-8CDA-C3C05A562C6A}"/>
              </a:ext>
            </a:extLst>
          </p:cNvPr>
          <p:cNvSpPr txBox="1">
            <a:spLocks/>
          </p:cNvSpPr>
          <p:nvPr/>
        </p:nvSpPr>
        <p:spPr>
          <a:xfrm>
            <a:off x="391747" y="243711"/>
            <a:ext cx="1147329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Is it possible to predict the trend of the cases for each country &amp; region through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autoregression</a:t>
            </a:r>
            <a:r>
              <a:rPr lang="en-US" sz="3600" dirty="0"/>
              <a:t> components?</a:t>
            </a:r>
            <a:endParaRPr lang="en-US" sz="3600" dirty="0">
              <a:solidFill>
                <a:schemeClr val="accent3"/>
              </a:solidFill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49BC8A37-A0E1-4F34-B211-480F2D8ECD91}"/>
              </a:ext>
            </a:extLst>
          </p:cNvPr>
          <p:cNvSpPr txBox="1"/>
          <p:nvPr/>
        </p:nvSpPr>
        <p:spPr>
          <a:xfrm>
            <a:off x="391747" y="1516386"/>
            <a:ext cx="11228753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applied the new function that is updating the lags to our data, and the predictions were more precise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function is recomputing the regression for each country, without a general model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AEE59CC6-7DD4-4EEB-B339-E409AA96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800625"/>
            <a:ext cx="11716443" cy="38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1E17D53-4AB0-4468-A201-2B8E65236D4C}"/>
              </a:ext>
            </a:extLst>
          </p:cNvPr>
          <p:cNvSpPr/>
          <p:nvPr/>
        </p:nvSpPr>
        <p:spPr>
          <a:xfrm>
            <a:off x="391747" y="2539015"/>
            <a:ext cx="9069753" cy="52322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Explanatory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: </a:t>
            </a:r>
            <a:r>
              <a:rPr lang="en-US" sz="1400" dirty="0" err="1">
                <a:solidFill>
                  <a:srgbClr val="595959"/>
                </a:solidFill>
                <a:latin typeface="Arial" panose="020B0604020202020204" pitchFamily="34" charset="0"/>
              </a:rPr>
              <a:t>datem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, target_variable_t-1, target_variable_t-2, target_variable_t-3</a:t>
            </a:r>
          </a:p>
          <a:p>
            <a:pPr lvl="1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Target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(one at a time): confirmed, deaths, active</a:t>
            </a:r>
          </a:p>
        </p:txBody>
      </p:sp>
    </p:spTree>
    <p:extLst>
      <p:ext uri="{BB962C8B-B14F-4D97-AF65-F5344CB8AC3E}">
        <p14:creationId xmlns:p14="http://schemas.microsoft.com/office/powerpoint/2010/main" val="1540937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AAE6E3-39FE-4145-BFD9-72A0B9E478D5}"/>
              </a:ext>
            </a:extLst>
          </p:cNvPr>
          <p:cNvSpPr/>
          <p:nvPr/>
        </p:nvSpPr>
        <p:spPr>
          <a:xfrm>
            <a:off x="0" y="243711"/>
            <a:ext cx="191589" cy="10712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6D2C5FC-49B5-C54A-8CDA-C3C05A562C6A}"/>
              </a:ext>
            </a:extLst>
          </p:cNvPr>
          <p:cNvSpPr txBox="1">
            <a:spLocks/>
          </p:cNvSpPr>
          <p:nvPr/>
        </p:nvSpPr>
        <p:spPr>
          <a:xfrm>
            <a:off x="391747" y="243711"/>
            <a:ext cx="11473295" cy="872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Is it possible to predict the trend of coronavirus cases for the whole world? -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Ridge Regression</a:t>
            </a: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49BC8A37-A0E1-4F34-B211-480F2D8ECD91}"/>
              </a:ext>
            </a:extLst>
          </p:cNvPr>
          <p:cNvSpPr txBox="1"/>
          <p:nvPr/>
        </p:nvSpPr>
        <p:spPr>
          <a:xfrm>
            <a:off x="391747" y="1590243"/>
            <a:ext cx="8980853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Same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preprocessing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before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but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model works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worldwide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level</a:t>
            </a:r>
            <a:endParaRPr lang="it-IT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are precise,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but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generalized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model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tends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 «leverage»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the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thus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overestimating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countries with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many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cases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underestimating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countries with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few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cases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1E17D53-4AB0-4468-A201-2B8E65236D4C}"/>
              </a:ext>
            </a:extLst>
          </p:cNvPr>
          <p:cNvSpPr/>
          <p:nvPr/>
        </p:nvSpPr>
        <p:spPr>
          <a:xfrm>
            <a:off x="391747" y="2999507"/>
            <a:ext cx="8320453" cy="52322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Explanatory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: date, countries, target_variable_t-1, target_variable_t-2, target_variable_t-3</a:t>
            </a:r>
          </a:p>
          <a:p>
            <a:pPr lvl="1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Target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 (one at a time): confirmed, deaths, active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48D7BB-7AC0-43B2-AE9A-18707BEE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9" y="3826547"/>
            <a:ext cx="3864256" cy="257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C9670835-F32A-47C8-8E26-BE9D7D75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61" y="3946022"/>
            <a:ext cx="3574266" cy="257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E0BE758-0AA5-463C-A319-A14F4DA6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134" y="3946023"/>
            <a:ext cx="3980984" cy="257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B75DB88-6D63-4B61-BAA5-67243ADC5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1880452"/>
            <a:ext cx="2179234" cy="170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72B4C72-01A4-40C9-AAF9-2544767D1F1F}"/>
              </a:ext>
            </a:extLst>
          </p:cNvPr>
          <p:cNvCxnSpPr>
            <a:cxnSpLocks/>
          </p:cNvCxnSpPr>
          <p:nvPr/>
        </p:nvCxnSpPr>
        <p:spPr>
          <a:xfrm>
            <a:off x="8712200" y="3219416"/>
            <a:ext cx="5334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FE96F1D1-96E9-4ABB-8B52-F7116DFB4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2" y="4141757"/>
            <a:ext cx="498915" cy="332610"/>
          </a:xfrm>
          <a:prstGeom prst="rect">
            <a:avLst/>
          </a:prstGeom>
        </p:spPr>
      </p:pic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AC1B6A6-E567-41AE-8B1E-9E0663554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143" y="4141757"/>
            <a:ext cx="498915" cy="332480"/>
          </a:xfrm>
          <a:prstGeom prst="rect">
            <a:avLst/>
          </a:prstGeom>
        </p:spPr>
      </p:pic>
      <p:pic>
        <p:nvPicPr>
          <p:cNvPr id="12" name="Immagine 1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7BA9EE0-1028-4FCE-94FB-872209299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11" y="4163504"/>
            <a:ext cx="498916" cy="3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3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AAE6E3-39FE-4145-BFD9-72A0B9E478D5}"/>
              </a:ext>
            </a:extLst>
          </p:cNvPr>
          <p:cNvSpPr/>
          <p:nvPr/>
        </p:nvSpPr>
        <p:spPr>
          <a:xfrm>
            <a:off x="0" y="243711"/>
            <a:ext cx="191589" cy="10712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6D2C5FC-49B5-C54A-8CDA-C3C05A562C6A}"/>
              </a:ext>
            </a:extLst>
          </p:cNvPr>
          <p:cNvSpPr txBox="1">
            <a:spLocks/>
          </p:cNvSpPr>
          <p:nvPr/>
        </p:nvSpPr>
        <p:spPr>
          <a:xfrm>
            <a:off x="391747" y="243711"/>
            <a:ext cx="11473295" cy="8720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Is it possible to predict the trend of coronavirus cases for the whole world? -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Lasso Regression</a:t>
            </a: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49BC8A37-A0E1-4F34-B211-480F2D8ECD91}"/>
              </a:ext>
            </a:extLst>
          </p:cNvPr>
          <p:cNvSpPr txBox="1"/>
          <p:nvPr/>
        </p:nvSpPr>
        <p:spPr>
          <a:xfrm>
            <a:off x="391747" y="1590243"/>
            <a:ext cx="8853853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Both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models are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similar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and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their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results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have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almost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the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same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precision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However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Lasso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Regression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an alternative penalty to Ridge (L1)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which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allows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to reduce the weight (or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even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eliminate) the weight of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those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features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that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provoke</a:t>
            </a:r>
            <a:r>
              <a:rPr lang="it-IT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it-IT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multicollinearity</a:t>
            </a:r>
            <a:endParaRPr lang="it-IT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1E17D53-4AB0-4468-A201-2B8E65236D4C}"/>
              </a:ext>
            </a:extLst>
          </p:cNvPr>
          <p:cNvSpPr/>
          <p:nvPr/>
        </p:nvSpPr>
        <p:spPr>
          <a:xfrm>
            <a:off x="391747" y="2999507"/>
            <a:ext cx="8320453" cy="52322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Explanatory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: date, countries, target_variable_t-1, target_variable_t-2, target_variable_t-3</a:t>
            </a:r>
          </a:p>
          <a:p>
            <a:pPr lvl="1" fontAlgn="base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Target</a:t>
            </a:r>
            <a:r>
              <a:rPr lang="en-US" sz="1400" dirty="0">
                <a:solidFill>
                  <a:srgbClr val="595959"/>
                </a:solidFill>
                <a:latin typeface="Arial" panose="020B0604020202020204" pitchFamily="34" charset="0"/>
              </a:rPr>
              <a:t> (one at a time): confirmed, deaths, active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848D7BB-7AC0-43B2-AE9A-18707BEE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9" y="3826547"/>
            <a:ext cx="3864256" cy="257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C9670835-F32A-47C8-8E26-BE9D7D75C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861" y="3933322"/>
            <a:ext cx="3574266" cy="257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E0BE758-0AA5-463C-A319-A14F4DA6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434" y="3958723"/>
            <a:ext cx="3980984" cy="257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B75DB88-6D63-4B61-BAA5-67243ADC5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4500" y="1886885"/>
            <a:ext cx="2179234" cy="169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72B4C72-01A4-40C9-AAF9-2544767D1F1F}"/>
              </a:ext>
            </a:extLst>
          </p:cNvPr>
          <p:cNvCxnSpPr>
            <a:cxnSpLocks/>
          </p:cNvCxnSpPr>
          <p:nvPr/>
        </p:nvCxnSpPr>
        <p:spPr>
          <a:xfrm>
            <a:off x="8712200" y="3219416"/>
            <a:ext cx="5334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FE96F1D1-96E9-4ABB-8B52-F7116DFB4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2" y="4141757"/>
            <a:ext cx="498915" cy="332610"/>
          </a:xfrm>
          <a:prstGeom prst="rect">
            <a:avLst/>
          </a:prstGeom>
        </p:spPr>
      </p:pic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AC1B6A6-E567-41AE-8B1E-9E0663554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443" y="4167157"/>
            <a:ext cx="498915" cy="332480"/>
          </a:xfrm>
          <a:prstGeom prst="rect">
            <a:avLst/>
          </a:prstGeom>
        </p:spPr>
      </p:pic>
      <p:pic>
        <p:nvPicPr>
          <p:cNvPr id="12" name="Immagine 11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B7BA9EE0-1028-4FCE-94FB-872209299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11" y="4163504"/>
            <a:ext cx="498916" cy="3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9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>
            <a:extLst>
              <a:ext uri="{FF2B5EF4-FFF2-40B4-BE49-F238E27FC236}">
                <a16:creationId xmlns:a16="http://schemas.microsoft.com/office/drawing/2014/main" id="{E1F231B1-8605-2341-A319-916FA16AA61D}"/>
              </a:ext>
            </a:extLst>
          </p:cNvPr>
          <p:cNvSpPr txBox="1"/>
          <p:nvPr/>
        </p:nvSpPr>
        <p:spPr>
          <a:xfrm>
            <a:off x="8603355" y="3958766"/>
            <a:ext cx="307481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altLang="ko-KR" dirty="0"/>
              <a:t>Using an already</a:t>
            </a:r>
          </a:p>
          <a:p>
            <a:r>
              <a:rPr lang="en-US" altLang="ko-KR" dirty="0"/>
              <a:t>ingested dataset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AAE6E3-39FE-4145-BFD9-72A0B9E478D5}"/>
              </a:ext>
            </a:extLst>
          </p:cNvPr>
          <p:cNvSpPr/>
          <p:nvPr/>
        </p:nvSpPr>
        <p:spPr>
          <a:xfrm>
            <a:off x="0" y="243711"/>
            <a:ext cx="191589" cy="10712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6D2C5FC-49B5-C54A-8CDA-C3C05A562C6A}"/>
              </a:ext>
            </a:extLst>
          </p:cNvPr>
          <p:cNvSpPr txBox="1">
            <a:spLocks/>
          </p:cNvSpPr>
          <p:nvPr/>
        </p:nvSpPr>
        <p:spPr>
          <a:xfrm>
            <a:off x="391747" y="418550"/>
            <a:ext cx="11473295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r>
              <a:rPr lang="en-US" sz="4000" dirty="0"/>
              <a:t> – How can we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Improve</a:t>
            </a:r>
            <a:r>
              <a:rPr lang="en-US" sz="4000" dirty="0"/>
              <a:t> the Analysis?</a:t>
            </a:r>
            <a:endParaRPr lang="en-US" sz="4000" dirty="0">
              <a:solidFill>
                <a:schemeClr val="accent1"/>
              </a:solidFill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1DB466E-CAAD-3143-9FB9-548DF2DDF371}"/>
              </a:ext>
            </a:extLst>
          </p:cNvPr>
          <p:cNvGrpSpPr/>
          <p:nvPr/>
        </p:nvGrpSpPr>
        <p:grpSpPr>
          <a:xfrm>
            <a:off x="567014" y="4947283"/>
            <a:ext cx="2567399" cy="923330"/>
            <a:chOff x="3170356" y="4321414"/>
            <a:chExt cx="1352214" cy="923330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164D0CF-1D8B-F547-87C0-6EE6C2EB2773}"/>
                </a:ext>
              </a:extLst>
            </p:cNvPr>
            <p:cNvSpPr txBox="1"/>
            <p:nvPr/>
          </p:nvSpPr>
          <p:spPr>
            <a:xfrm>
              <a:off x="3175661" y="4560313"/>
              <a:ext cx="1346909" cy="3350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295D9F6-7256-BB43-B100-835FCCA2DEB1}"/>
                </a:ext>
              </a:extLst>
            </p:cNvPr>
            <p:cNvSpPr txBox="1"/>
            <p:nvPr/>
          </p:nvSpPr>
          <p:spPr>
            <a:xfrm>
              <a:off x="3170356" y="4321414"/>
              <a:ext cx="1335460" cy="128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defRPr>
              </a:lvl1pPr>
            </a:lstStyle>
            <a:p>
              <a:r>
                <a:rPr lang="en-US" altLang="ko-KR" dirty="0"/>
                <a:t>Difficult dataset to work with </a:t>
              </a:r>
            </a:p>
            <a:p>
              <a:r>
                <a:rPr lang="en-US" altLang="ko-KR" dirty="0"/>
                <a:t>Limited dimensions</a:t>
              </a:r>
              <a:endParaRPr lang="ko-KR" altLang="en-US" dirty="0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C64B5BC-D496-E241-8525-AD4F91C2F4D6}"/>
              </a:ext>
            </a:extLst>
          </p:cNvPr>
          <p:cNvGrpSpPr/>
          <p:nvPr/>
        </p:nvGrpSpPr>
        <p:grpSpPr>
          <a:xfrm>
            <a:off x="4326388" y="5695583"/>
            <a:ext cx="3358506" cy="646331"/>
            <a:chOff x="2970234" y="4321414"/>
            <a:chExt cx="1552336" cy="64633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594918F-B946-B941-AF70-4380C24DEBD8}"/>
                </a:ext>
              </a:extLst>
            </p:cNvPr>
            <p:cNvSpPr txBox="1"/>
            <p:nvPr/>
          </p:nvSpPr>
          <p:spPr>
            <a:xfrm>
              <a:off x="3175661" y="4560313"/>
              <a:ext cx="13469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699144F-7EB7-624C-90F6-E036494E8E64}"/>
                </a:ext>
              </a:extLst>
            </p:cNvPr>
            <p:cNvSpPr txBox="1"/>
            <p:nvPr/>
          </p:nvSpPr>
          <p:spPr>
            <a:xfrm>
              <a:off x="2970234" y="4321414"/>
              <a:ext cx="1521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We applied different 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tecniques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to the problem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직사각형 2">
            <a:extLst>
              <a:ext uri="{FF2B5EF4-FFF2-40B4-BE49-F238E27FC236}">
                <a16:creationId xmlns:a16="http://schemas.microsoft.com/office/drawing/2014/main" id="{941348AC-C404-854E-8A68-06602066855C}"/>
              </a:ext>
            </a:extLst>
          </p:cNvPr>
          <p:cNvSpPr/>
          <p:nvPr/>
        </p:nvSpPr>
        <p:spPr>
          <a:xfrm rot="5400000">
            <a:off x="878977" y="3955600"/>
            <a:ext cx="1872000" cy="1113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A7A472-EA1D-2443-A2CA-BCEA58C84816}"/>
              </a:ext>
            </a:extLst>
          </p:cNvPr>
          <p:cNvGrpSpPr/>
          <p:nvPr/>
        </p:nvGrpSpPr>
        <p:grpSpPr>
          <a:xfrm>
            <a:off x="930546" y="1391181"/>
            <a:ext cx="1768863" cy="1692000"/>
            <a:chOff x="930546" y="1435278"/>
            <a:chExt cx="1768863" cy="1692000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56C061-0299-6649-9F0C-28C1F5AAB95B}"/>
                </a:ext>
              </a:extLst>
            </p:cNvPr>
            <p:cNvSpPr/>
            <p:nvPr/>
          </p:nvSpPr>
          <p:spPr>
            <a:xfrm>
              <a:off x="942611" y="1435278"/>
              <a:ext cx="1744732" cy="1692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33C4E1F-B4A6-6E47-8AA5-70B6AC31F626}"/>
                </a:ext>
              </a:extLst>
            </p:cNvPr>
            <p:cNvSpPr txBox="1"/>
            <p:nvPr/>
          </p:nvSpPr>
          <p:spPr>
            <a:xfrm>
              <a:off x="930546" y="2182656"/>
              <a:ext cx="17688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MORE DATA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F190B4A-CF93-AB47-85FA-5DF2F17F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2350" y="1689410"/>
              <a:ext cx="385254" cy="385254"/>
            </a:xfrm>
            <a:prstGeom prst="rect">
              <a:avLst/>
            </a:prstGeom>
          </p:spPr>
        </p:pic>
      </p:grpSp>
      <p:sp>
        <p:nvSpPr>
          <p:cNvPr id="54" name="직사각형 2">
            <a:extLst>
              <a:ext uri="{FF2B5EF4-FFF2-40B4-BE49-F238E27FC236}">
                <a16:creationId xmlns:a16="http://schemas.microsoft.com/office/drawing/2014/main" id="{B23E41B3-730E-AC43-BC3F-19A3D60939A7}"/>
              </a:ext>
            </a:extLst>
          </p:cNvPr>
          <p:cNvSpPr/>
          <p:nvPr/>
        </p:nvSpPr>
        <p:spPr>
          <a:xfrm rot="5400000">
            <a:off x="4692025" y="4294352"/>
            <a:ext cx="2549504" cy="11136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7C6A0C-2DD9-694C-90CD-174E98A63C9F}"/>
              </a:ext>
            </a:extLst>
          </p:cNvPr>
          <p:cNvGrpSpPr/>
          <p:nvPr/>
        </p:nvGrpSpPr>
        <p:grpSpPr>
          <a:xfrm>
            <a:off x="5103243" y="1391181"/>
            <a:ext cx="1727068" cy="1692000"/>
            <a:chOff x="6263026" y="1324425"/>
            <a:chExt cx="1727068" cy="1692000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EFEE202-11B6-5D4A-9029-B591DDEB12A2}"/>
                </a:ext>
              </a:extLst>
            </p:cNvPr>
            <p:cNvSpPr/>
            <p:nvPr/>
          </p:nvSpPr>
          <p:spPr>
            <a:xfrm>
              <a:off x="6280560" y="1324425"/>
              <a:ext cx="1692000" cy="1692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1E25898-1FD7-3D4D-B998-2F69F55329A9}"/>
                </a:ext>
              </a:extLst>
            </p:cNvPr>
            <p:cNvGrpSpPr/>
            <p:nvPr/>
          </p:nvGrpSpPr>
          <p:grpSpPr>
            <a:xfrm>
              <a:off x="6263026" y="2071803"/>
              <a:ext cx="1727068" cy="646331"/>
              <a:chOff x="3233964" y="1954419"/>
              <a:chExt cx="1410044" cy="646331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B858FF5-6925-114F-BD0E-C2078E7D5A5A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cs typeface="Arial" pitchFamily="34" charset="0"/>
                  </a:rPr>
                  <a:t>OUR APPROACH</a:t>
                </a:r>
                <a:endParaRPr lang="ko-KR" altLang="en-US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B960873-2430-B149-93D9-117A18D92E3F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CD8ED984-A3CF-5643-A76D-CB8A7181D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53969" y="1490839"/>
              <a:ext cx="545183" cy="545183"/>
            </a:xfrm>
            <a:prstGeom prst="rect">
              <a:avLst/>
            </a:prstGeom>
          </p:spPr>
        </p:pic>
      </p:grpSp>
      <p:sp>
        <p:nvSpPr>
          <p:cNvPr id="55" name="직사각형 2">
            <a:extLst>
              <a:ext uri="{FF2B5EF4-FFF2-40B4-BE49-F238E27FC236}">
                <a16:creationId xmlns:a16="http://schemas.microsoft.com/office/drawing/2014/main" id="{9D8566D1-14AE-EA4B-83A3-6D87E987EC1D}"/>
              </a:ext>
            </a:extLst>
          </p:cNvPr>
          <p:cNvSpPr/>
          <p:nvPr/>
        </p:nvSpPr>
        <p:spPr>
          <a:xfrm rot="5400000">
            <a:off x="9785429" y="3430618"/>
            <a:ext cx="822033" cy="1113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5CD4A7-B8F8-7A4D-BD4A-E6678D1C03F6}"/>
              </a:ext>
            </a:extLst>
          </p:cNvPr>
          <p:cNvGrpSpPr/>
          <p:nvPr/>
        </p:nvGrpSpPr>
        <p:grpSpPr>
          <a:xfrm>
            <a:off x="9332911" y="1391181"/>
            <a:ext cx="1727068" cy="1692000"/>
            <a:chOff x="9332911" y="1408826"/>
            <a:chExt cx="1727068" cy="169200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9C54529-EAC2-FC45-8F0F-E75D067658E7}"/>
                </a:ext>
              </a:extLst>
            </p:cNvPr>
            <p:cNvSpPr/>
            <p:nvPr/>
          </p:nvSpPr>
          <p:spPr>
            <a:xfrm>
              <a:off x="9350445" y="1408826"/>
              <a:ext cx="1692000" cy="1692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BA0B431D-2BA6-7046-A094-75689072C671}"/>
                </a:ext>
              </a:extLst>
            </p:cNvPr>
            <p:cNvGrpSpPr/>
            <p:nvPr/>
          </p:nvGrpSpPr>
          <p:grpSpPr>
            <a:xfrm>
              <a:off x="9332911" y="2156204"/>
              <a:ext cx="1727068" cy="584775"/>
              <a:chOff x="3233964" y="1954419"/>
              <a:chExt cx="1410044" cy="584775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17A1628-49EF-504D-9738-F05B1263B5EE}"/>
                  </a:ext>
                </a:extLst>
              </p:cNvPr>
              <p:cNvSpPr txBox="1"/>
              <p:nvPr/>
            </p:nvSpPr>
            <p:spPr>
              <a:xfrm>
                <a:off x="3233964" y="1954419"/>
                <a:ext cx="14005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DATA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cs typeface="Arial" pitchFamily="34" charset="0"/>
                  </a:rPr>
                  <a:t>ENRICHMENT</a:t>
                </a:r>
                <a:endParaRPr lang="ko-KR" altLang="en-US" sz="1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51B5057-F6C0-F948-ADAA-BC93593A29B1}"/>
                  </a:ext>
                </a:extLst>
              </p:cNvPr>
              <p:cNvSpPr txBox="1"/>
              <p:nvPr/>
            </p:nvSpPr>
            <p:spPr>
              <a:xfrm>
                <a:off x="3243489" y="2171403"/>
                <a:ext cx="140051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87E1503-DF62-1B45-88F2-01CB4FDFC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48835" y="1576582"/>
              <a:ext cx="495221" cy="495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36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orta, tavolo, sedendo, animale&#10;&#10;Descrizione generata automaticamente">
            <a:extLst>
              <a:ext uri="{FF2B5EF4-FFF2-40B4-BE49-F238E27FC236}">
                <a16:creationId xmlns:a16="http://schemas.microsoft.com/office/drawing/2014/main" id="{281BF9B2-D677-47C3-AE1A-D651E758A3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77147ED-B078-C842-A279-8BD7240D8D25}"/>
              </a:ext>
            </a:extLst>
          </p:cNvPr>
          <p:cNvSpPr/>
          <p:nvPr/>
        </p:nvSpPr>
        <p:spPr>
          <a:xfrm>
            <a:off x="0" y="5796642"/>
            <a:ext cx="12192000" cy="1061357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CA42AA-C31B-7742-B00E-CD981D5DD83A}"/>
              </a:ext>
            </a:extLst>
          </p:cNvPr>
          <p:cNvSpPr/>
          <p:nvPr/>
        </p:nvSpPr>
        <p:spPr>
          <a:xfrm>
            <a:off x="1247031" y="2180442"/>
            <a:ext cx="9697939" cy="1968225"/>
          </a:xfrm>
          <a:prstGeom prst="rect">
            <a:avLst/>
          </a:prstGeom>
          <a:solidFill>
            <a:schemeClr val="accent1">
              <a:lumMod val="75000"/>
              <a:alpha val="721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7A57F4-F909-3044-9C5C-7C74AA117675}"/>
              </a:ext>
            </a:extLst>
          </p:cNvPr>
          <p:cNvSpPr txBox="1"/>
          <p:nvPr/>
        </p:nvSpPr>
        <p:spPr>
          <a:xfrm>
            <a:off x="2536371" y="5886109"/>
            <a:ext cx="7119257" cy="8824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Predictive Analytics Course</a:t>
            </a:r>
          </a:p>
          <a:p>
            <a:pPr algn="ctr"/>
            <a:endParaRPr lang="en-US" altLang="ko-KR" sz="140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867" b="1">
                <a:solidFill>
                  <a:schemeClr val="bg1"/>
                </a:solidFill>
                <a:cs typeface="Arial" pitchFamily="34" charset="0"/>
              </a:rPr>
              <a:t>Group 4 </a:t>
            </a:r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- Guida Giulia, </a:t>
            </a:r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Muttoni</a:t>
            </a:r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 Davide, </a:t>
            </a:r>
            <a:r>
              <a:rPr lang="en-US" altLang="ko-KR" sz="1867" err="1">
                <a:solidFill>
                  <a:schemeClr val="bg1"/>
                </a:solidFill>
                <a:cs typeface="Arial" pitchFamily="34" charset="0"/>
              </a:rPr>
              <a:t>Ticozzi</a:t>
            </a:r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 Paolo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0D7E8-4DA8-714A-AE2A-C0EA76E582B9}"/>
              </a:ext>
            </a:extLst>
          </p:cNvPr>
          <p:cNvSpPr txBox="1"/>
          <p:nvPr/>
        </p:nvSpPr>
        <p:spPr>
          <a:xfrm>
            <a:off x="5007427" y="478175"/>
            <a:ext cx="711925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rgbClr val="2F1D1A"/>
                </a:solidFill>
                <a:cs typeface="Arial" pitchFamily="34" charset="0"/>
              </a:rPr>
              <a:t>April 17</a:t>
            </a:r>
            <a:r>
              <a:rPr lang="en-US" altLang="ko-KR" sz="1867" baseline="30000" dirty="0">
                <a:solidFill>
                  <a:srgbClr val="2F1D1A"/>
                </a:solidFill>
                <a:cs typeface="Arial" pitchFamily="34" charset="0"/>
              </a:rPr>
              <a:t>th</a:t>
            </a:r>
            <a:r>
              <a:rPr lang="en-US" altLang="ko-KR" sz="1867" dirty="0">
                <a:solidFill>
                  <a:srgbClr val="2F1D1A"/>
                </a:solidFill>
                <a:cs typeface="Arial" pitchFamily="34" charset="0"/>
              </a:rPr>
              <a:t> , 2020</a:t>
            </a:r>
            <a:endParaRPr lang="ko-KR" altLang="en-US" sz="1867" dirty="0">
              <a:solidFill>
                <a:srgbClr val="2F1D1A"/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D2DC5-EECD-784B-AB45-6B91A3EC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91245"/>
            <a:ext cx="1080655" cy="10806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A0F74-5924-2F43-90A7-39CF997619FE}"/>
              </a:ext>
            </a:extLst>
          </p:cNvPr>
          <p:cNvSpPr txBox="1"/>
          <p:nvPr/>
        </p:nvSpPr>
        <p:spPr>
          <a:xfrm>
            <a:off x="1247029" y="2702889"/>
            <a:ext cx="969793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" altLang="ko-KR" sz="5400" dirty="0">
                <a:solidFill>
                  <a:srgbClr val="2F1D1A"/>
                </a:solidFill>
                <a:latin typeface="+mj-lt"/>
                <a:cs typeface="Arial" pitchFamily="34" charset="0"/>
              </a:rPr>
              <a:t>THANK YOU!</a:t>
            </a:r>
            <a:endParaRPr lang="ko-KR" altLang="en-US" sz="5400" dirty="0">
              <a:solidFill>
                <a:srgbClr val="2F1D1A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28083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5E42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2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46C0A"/>
      </a:accent1>
      <a:accent2>
        <a:srgbClr val="E46C0A"/>
      </a:accent2>
      <a:accent3>
        <a:srgbClr val="E46C0A"/>
      </a:accent3>
      <a:accent4>
        <a:srgbClr val="E46C0A"/>
      </a:accent4>
      <a:accent5>
        <a:srgbClr val="E46C0A"/>
      </a:accent5>
      <a:accent6>
        <a:srgbClr val="E46C0A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Break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5E42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86B03921E2EB641850D116A8F6A84B4" ma:contentTypeVersion="12" ma:contentTypeDescription="Creare un nuovo documento." ma:contentTypeScope="" ma:versionID="1d1f9fa1b12b9f3b908708c49998144c">
  <xsd:schema xmlns:xsd="http://www.w3.org/2001/XMLSchema" xmlns:xs="http://www.w3.org/2001/XMLSchema" xmlns:p="http://schemas.microsoft.com/office/2006/metadata/properties" xmlns:ns3="3ecc7ea4-39e4-4a27-8e51-52ab31308a72" xmlns:ns4="dcb1b753-8e66-4158-804d-2056f5fc8e75" targetNamespace="http://schemas.microsoft.com/office/2006/metadata/properties" ma:root="true" ma:fieldsID="0f7591d5f8121c49f318769d7f242980" ns3:_="" ns4:_="">
    <xsd:import namespace="3ecc7ea4-39e4-4a27-8e51-52ab31308a72"/>
    <xsd:import namespace="dcb1b753-8e66-4158-804d-2056f5fc8e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cc7ea4-39e4-4a27-8e51-52ab31308a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b1b753-8e66-4158-804d-2056f5fc8e75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0AF9A-0C80-4CEE-BE8D-695C25478715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ecc7ea4-39e4-4a27-8e51-52ab31308a72"/>
    <ds:schemaRef ds:uri="dcb1b753-8e66-4158-804d-2056f5fc8e7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E95C575-FD62-4809-A2B5-771B0AEE43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3DC68D-C65B-456F-83E4-E858E7F4E2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ecc7ea4-39e4-4a27-8e51-52ab31308a72"/>
    <ds:schemaRef ds:uri="dcb1b753-8e66-4158-804d-2056f5fc8e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460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Cover and End Slide Master</vt:lpstr>
      <vt:lpstr>Contents Slide Master</vt:lpstr>
      <vt:lpstr>Custom Design</vt:lpstr>
      <vt:lpstr>Section Break Slide Master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Paolo Ticozzi</cp:lastModifiedBy>
  <cp:revision>403</cp:revision>
  <dcterms:created xsi:type="dcterms:W3CDTF">2019-01-14T06:35:35Z</dcterms:created>
  <dcterms:modified xsi:type="dcterms:W3CDTF">2020-04-17T12:15:13Z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0x010100686B03921E2EB641850D116A8F6A84B4</vt:lpwstr>
  </property>
</Properties>
</file>